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7" r:id="rId2"/>
  </p:sldMasterIdLst>
  <p:sldIdLst>
    <p:sldId id="805" r:id="rId3"/>
    <p:sldId id="358" r:id="rId4"/>
    <p:sldId id="359" r:id="rId5"/>
    <p:sldId id="361" r:id="rId6"/>
    <p:sldId id="774" r:id="rId7"/>
    <p:sldId id="261" r:id="rId8"/>
    <p:sldId id="262" r:id="rId9"/>
    <p:sldId id="264" r:id="rId10"/>
    <p:sldId id="302" r:id="rId11"/>
    <p:sldId id="350" r:id="rId12"/>
    <p:sldId id="266" r:id="rId13"/>
    <p:sldId id="267" r:id="rId14"/>
    <p:sldId id="268" r:id="rId15"/>
    <p:sldId id="351" r:id="rId16"/>
    <p:sldId id="777" r:id="rId17"/>
    <p:sldId id="775" r:id="rId18"/>
    <p:sldId id="269" r:id="rId19"/>
    <p:sldId id="776" r:id="rId20"/>
    <p:sldId id="303" r:id="rId21"/>
    <p:sldId id="277" r:id="rId22"/>
    <p:sldId id="274" r:id="rId23"/>
    <p:sldId id="308" r:id="rId24"/>
    <p:sldId id="309" r:id="rId25"/>
    <p:sldId id="275" r:id="rId26"/>
    <p:sldId id="352" r:id="rId27"/>
    <p:sldId id="278" r:id="rId28"/>
    <p:sldId id="279" r:id="rId29"/>
    <p:sldId id="280" r:id="rId30"/>
    <p:sldId id="281" r:id="rId31"/>
    <p:sldId id="285" r:id="rId32"/>
    <p:sldId id="286" r:id="rId33"/>
    <p:sldId id="287" r:id="rId34"/>
    <p:sldId id="289" r:id="rId35"/>
    <p:sldId id="778" r:id="rId36"/>
    <p:sldId id="779" r:id="rId37"/>
    <p:sldId id="780" r:id="rId38"/>
    <p:sldId id="781" r:id="rId39"/>
    <p:sldId id="782" r:id="rId40"/>
    <p:sldId id="783" r:id="rId41"/>
    <p:sldId id="784" r:id="rId42"/>
    <p:sldId id="305" r:id="rId43"/>
    <p:sldId id="290" r:id="rId44"/>
    <p:sldId id="291" r:id="rId45"/>
    <p:sldId id="270" r:id="rId46"/>
    <p:sldId id="271" r:id="rId47"/>
    <p:sldId id="272" r:id="rId48"/>
    <p:sldId id="329" r:id="rId49"/>
    <p:sldId id="785" r:id="rId50"/>
    <p:sldId id="786" r:id="rId51"/>
    <p:sldId id="331" r:id="rId52"/>
    <p:sldId id="276" r:id="rId53"/>
    <p:sldId id="787" r:id="rId54"/>
    <p:sldId id="332" r:id="rId55"/>
    <p:sldId id="326" r:id="rId56"/>
    <p:sldId id="788" r:id="rId57"/>
    <p:sldId id="789" r:id="rId58"/>
    <p:sldId id="304" r:id="rId59"/>
    <p:sldId id="282" r:id="rId60"/>
    <p:sldId id="283" r:id="rId61"/>
    <p:sldId id="284" r:id="rId62"/>
    <p:sldId id="306" r:id="rId63"/>
    <p:sldId id="296" r:id="rId64"/>
    <p:sldId id="298" r:id="rId65"/>
    <p:sldId id="790" r:id="rId66"/>
    <p:sldId id="791" r:id="rId67"/>
    <p:sldId id="792" r:id="rId68"/>
    <p:sldId id="794" r:id="rId69"/>
    <p:sldId id="795" r:id="rId70"/>
    <p:sldId id="797" r:id="rId71"/>
    <p:sldId id="798" r:id="rId72"/>
    <p:sldId id="300" r:id="rId73"/>
    <p:sldId id="799" r:id="rId74"/>
    <p:sldId id="356" r:id="rId75"/>
    <p:sldId id="353" r:id="rId76"/>
    <p:sldId id="307" r:id="rId77"/>
    <p:sldId id="800" r:id="rId78"/>
    <p:sldId id="801" r:id="rId79"/>
    <p:sldId id="802" r:id="rId80"/>
    <p:sldId id="324" r:id="rId81"/>
    <p:sldId id="322" r:id="rId82"/>
    <p:sldId id="321" r:id="rId83"/>
    <p:sldId id="320" r:id="rId84"/>
    <p:sldId id="319" r:id="rId85"/>
    <p:sldId id="318" r:id="rId86"/>
    <p:sldId id="317" r:id="rId87"/>
    <p:sldId id="316" r:id="rId88"/>
    <p:sldId id="315" r:id="rId89"/>
    <p:sldId id="314" r:id="rId90"/>
    <p:sldId id="313" r:id="rId91"/>
    <p:sldId id="312" r:id="rId92"/>
    <p:sldId id="311" r:id="rId93"/>
    <p:sldId id="310" r:id="rId94"/>
    <p:sldId id="803" r:id="rId95"/>
    <p:sldId id="804" r:id="rId96"/>
    <p:sldId id="334" r:id="rId97"/>
    <p:sldId id="288" r:id="rId98"/>
    <p:sldId id="328" r:id="rId99"/>
    <p:sldId id="333" r:id="rId100"/>
    <p:sldId id="327" r:id="rId101"/>
    <p:sldId id="297" r:id="rId102"/>
    <p:sldId id="793" r:id="rId103"/>
    <p:sldId id="29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D952D-593F-270F-4CF7-6DDED600F864}" name="Roshni Khincha" initials="RK" userId="S::rkhincha@worldbank.org::d55d695a-1a9d-4f01-92e1-7f38d1eecb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76311-420A-4ACB-9523-AA512CBF8AB8}" v="5" dt="2023-07-02T21:50:50.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2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microsoft.com/office/2018/10/relationships/authors" Targe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a:solidFill>
          <a:schemeClr val="accent5">
            <a:lumMod val="40000"/>
            <a:lumOff val="60000"/>
          </a:schemeClr>
        </a:solidFill>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a:solidFill>
          <a:schemeClr val="accent5">
            <a:lumMod val="40000"/>
            <a:lumOff val="60000"/>
          </a:schemeClr>
        </a:solidFill>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a:solidFill>
          <a:schemeClr val="accent5">
            <a:lumMod val="40000"/>
            <a:lumOff val="60000"/>
          </a:schemeClr>
        </a:solidFill>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D8415C-D2C4-46BF-B804-7E4AD287B8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CBEF00-E5E4-4E17-9A26-3AD9CA574B31}">
      <dgm:prSet custT="1"/>
      <dgm:spPr/>
      <dgm:t>
        <a:bodyPr/>
        <a:lstStyle/>
        <a:p>
          <a:pPr>
            <a:lnSpc>
              <a:spcPct val="100000"/>
            </a:lnSpc>
          </a:pPr>
          <a:r>
            <a:rPr lang="en-US" sz="1800" dirty="0"/>
            <a:t>1. </a:t>
          </a:r>
          <a:r>
            <a:rPr lang="en-US" sz="1800" b="1" dirty="0"/>
            <a:t>Unit of observation: </a:t>
          </a:r>
          <a:r>
            <a:rPr lang="en-US" sz="1800" dirty="0"/>
            <a:t>the object or unit that is being described in the data set</a:t>
          </a:r>
        </a:p>
      </dgm:t>
    </dgm:pt>
    <dgm:pt modelId="{76971CE5-BCCB-4310-8CD0-DF31577CB7D9}" type="parTrans" cxnId="{F89EF434-2E21-4BB7-9973-2466AC87FFAB}">
      <dgm:prSet/>
      <dgm:spPr/>
      <dgm:t>
        <a:bodyPr/>
        <a:lstStyle/>
        <a:p>
          <a:endParaRPr lang="en-US" sz="2400"/>
        </a:p>
      </dgm:t>
    </dgm:pt>
    <dgm:pt modelId="{E67F7495-CE78-4ACB-8D77-DF1FA2F38CAA}" type="sibTrans" cxnId="{F89EF434-2E21-4BB7-9973-2466AC87FFAB}">
      <dgm:prSet/>
      <dgm:spPr/>
      <dgm:t>
        <a:bodyPr/>
        <a:lstStyle/>
        <a:p>
          <a:endParaRPr lang="en-US" sz="2400"/>
        </a:p>
      </dgm:t>
    </dgm:pt>
    <dgm:pt modelId="{1646E78B-F905-48A0-9503-BDC58E182BA5}">
      <dgm:prSet custT="1"/>
      <dgm:spPr/>
      <dgm:t>
        <a:bodyPr/>
        <a:lstStyle/>
        <a:p>
          <a:pPr>
            <a:lnSpc>
              <a:spcPct val="100000"/>
            </a:lnSpc>
          </a:pPr>
          <a:r>
            <a:rPr lang="en-US" sz="1800" dirty="0"/>
            <a:t>2. </a:t>
          </a:r>
          <a:r>
            <a:rPr lang="en-US" sz="1800" b="1" dirty="0"/>
            <a:t>Uniquely and fully identifying ID variable: </a:t>
          </a:r>
          <a:r>
            <a:rPr lang="en-US" sz="1800" dirty="0"/>
            <a:t>the column in the data set that can be used to tell one observation apart from the others</a:t>
          </a:r>
        </a:p>
        <a:p>
          <a:pPr>
            <a:lnSpc>
              <a:spcPct val="100000"/>
            </a:lnSpc>
          </a:pPr>
          <a:r>
            <a:rPr lang="en-US" sz="1800" b="1" dirty="0"/>
            <a:t>- Uniquely identifying </a:t>
          </a:r>
          <a:r>
            <a:rPr lang="en-US" sz="1800" dirty="0"/>
            <a:t>cannot have duplicated values</a:t>
          </a:r>
        </a:p>
        <a:p>
          <a:pPr>
            <a:lnSpc>
              <a:spcPct val="100000"/>
            </a:lnSpc>
          </a:pPr>
          <a:r>
            <a:rPr lang="en-US" sz="1800" b="1" dirty="0"/>
            <a:t>- Fully identifying </a:t>
          </a:r>
          <a:r>
            <a:rPr lang="en-US" sz="1800" dirty="0"/>
            <a:t>cannot be missing</a:t>
          </a:r>
        </a:p>
      </dgm:t>
    </dgm:pt>
    <dgm:pt modelId="{E0799BA5-2344-4F23-8837-A1BAA53AF089}" type="parTrans" cxnId="{4E14210E-7350-4E3C-99E4-A840533164C5}">
      <dgm:prSet/>
      <dgm:spPr/>
      <dgm:t>
        <a:bodyPr/>
        <a:lstStyle/>
        <a:p>
          <a:endParaRPr lang="en-US" sz="2400"/>
        </a:p>
      </dgm:t>
    </dgm:pt>
    <dgm:pt modelId="{FD3B8369-60F6-42B2-9D83-37CFD84A41E8}" type="sibTrans" cxnId="{4E14210E-7350-4E3C-99E4-A840533164C5}">
      <dgm:prSet/>
      <dgm:spPr/>
      <dgm:t>
        <a:bodyPr/>
        <a:lstStyle/>
        <a:p>
          <a:endParaRPr lang="en-US" sz="2400"/>
        </a:p>
      </dgm:t>
    </dgm:pt>
    <dgm:pt modelId="{DBFD76C9-05CB-481A-B66E-B10C1F22FBD3}" type="pres">
      <dgm:prSet presAssocID="{1CD8415C-D2C4-46BF-B804-7E4AD287B85D}" presName="root" presStyleCnt="0">
        <dgm:presLayoutVars>
          <dgm:dir/>
          <dgm:resizeHandles val="exact"/>
        </dgm:presLayoutVars>
      </dgm:prSet>
      <dgm:spPr/>
    </dgm:pt>
    <dgm:pt modelId="{C25432AE-18C0-4F80-B80E-92A65287C170}" type="pres">
      <dgm:prSet presAssocID="{5ECBEF00-E5E4-4E17-9A26-3AD9CA574B31}" presName="compNode" presStyleCnt="0"/>
      <dgm:spPr/>
    </dgm:pt>
    <dgm:pt modelId="{95E832D3-6F60-4AD7-BEC1-0A148A345AB4}" type="pres">
      <dgm:prSet presAssocID="{5ECBEF00-E5E4-4E17-9A26-3AD9CA574B31}" presName="bgRect" presStyleLbl="bgShp" presStyleIdx="0" presStyleCnt="2"/>
      <dgm:spPr/>
    </dgm:pt>
    <dgm:pt modelId="{69D4A54C-3492-4A2C-8B62-02179FDD5998}" type="pres">
      <dgm:prSet presAssocID="{5ECBEF00-E5E4-4E17-9A26-3AD9CA574B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FC0D852B-1AA6-4B7D-AE0A-FFF9D423B84B}" type="pres">
      <dgm:prSet presAssocID="{5ECBEF00-E5E4-4E17-9A26-3AD9CA574B31}" presName="spaceRect" presStyleCnt="0"/>
      <dgm:spPr/>
    </dgm:pt>
    <dgm:pt modelId="{BEC83F47-D7AB-4765-940E-49F64936FC53}" type="pres">
      <dgm:prSet presAssocID="{5ECBEF00-E5E4-4E17-9A26-3AD9CA574B31}" presName="parTx" presStyleLbl="revTx" presStyleIdx="0" presStyleCnt="2">
        <dgm:presLayoutVars>
          <dgm:chMax val="0"/>
          <dgm:chPref val="0"/>
        </dgm:presLayoutVars>
      </dgm:prSet>
      <dgm:spPr/>
    </dgm:pt>
    <dgm:pt modelId="{D09B1FEC-9028-4FB8-9FA8-88C9BE1DA612}" type="pres">
      <dgm:prSet presAssocID="{E67F7495-CE78-4ACB-8D77-DF1FA2F38CAA}" presName="sibTrans" presStyleCnt="0"/>
      <dgm:spPr/>
    </dgm:pt>
    <dgm:pt modelId="{3401031C-7C19-43AF-869F-B60A423BE8F6}" type="pres">
      <dgm:prSet presAssocID="{1646E78B-F905-48A0-9503-BDC58E182BA5}" presName="compNode" presStyleCnt="0"/>
      <dgm:spPr/>
    </dgm:pt>
    <dgm:pt modelId="{127A392A-447A-4A4B-A76F-B90C6FC18701}" type="pres">
      <dgm:prSet presAssocID="{1646E78B-F905-48A0-9503-BDC58E182BA5}" presName="bgRect" presStyleLbl="bgShp" presStyleIdx="1" presStyleCnt="2"/>
      <dgm:spPr/>
    </dgm:pt>
    <dgm:pt modelId="{E4194EE9-D9B7-4811-A77E-888176367437}" type="pres">
      <dgm:prSet presAssocID="{1646E78B-F905-48A0-9503-BDC58E182B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9CC5247A-D8F1-4D02-B89C-C7B637E4DE75}" type="pres">
      <dgm:prSet presAssocID="{1646E78B-F905-48A0-9503-BDC58E182BA5}" presName="spaceRect" presStyleCnt="0"/>
      <dgm:spPr/>
    </dgm:pt>
    <dgm:pt modelId="{5FA647A6-12B5-4E64-BFD6-68219D964068}" type="pres">
      <dgm:prSet presAssocID="{1646E78B-F905-48A0-9503-BDC58E182BA5}" presName="parTx" presStyleLbl="revTx" presStyleIdx="1" presStyleCnt="2">
        <dgm:presLayoutVars>
          <dgm:chMax val="0"/>
          <dgm:chPref val="0"/>
        </dgm:presLayoutVars>
      </dgm:prSet>
      <dgm:spPr/>
    </dgm:pt>
  </dgm:ptLst>
  <dgm:cxnLst>
    <dgm:cxn modelId="{4E14210E-7350-4E3C-99E4-A840533164C5}" srcId="{1CD8415C-D2C4-46BF-B804-7E4AD287B85D}" destId="{1646E78B-F905-48A0-9503-BDC58E182BA5}" srcOrd="1" destOrd="0" parTransId="{E0799BA5-2344-4F23-8837-A1BAA53AF089}" sibTransId="{FD3B8369-60F6-42B2-9D83-37CFD84A41E8}"/>
    <dgm:cxn modelId="{F89EF434-2E21-4BB7-9973-2466AC87FFAB}" srcId="{1CD8415C-D2C4-46BF-B804-7E4AD287B85D}" destId="{5ECBEF00-E5E4-4E17-9A26-3AD9CA574B31}" srcOrd="0" destOrd="0" parTransId="{76971CE5-BCCB-4310-8CD0-DF31577CB7D9}" sibTransId="{E67F7495-CE78-4ACB-8D77-DF1FA2F38CAA}"/>
    <dgm:cxn modelId="{35235781-9195-4DD5-BCE3-8973B8FBF957}" type="presOf" srcId="{1CD8415C-D2C4-46BF-B804-7E4AD287B85D}" destId="{DBFD76C9-05CB-481A-B66E-B10C1F22FBD3}" srcOrd="0" destOrd="0" presId="urn:microsoft.com/office/officeart/2018/2/layout/IconVerticalSolidList"/>
    <dgm:cxn modelId="{CB251A99-289E-488C-8FBA-43CB14C95E09}" type="presOf" srcId="{1646E78B-F905-48A0-9503-BDC58E182BA5}" destId="{5FA647A6-12B5-4E64-BFD6-68219D964068}" srcOrd="0" destOrd="0" presId="urn:microsoft.com/office/officeart/2018/2/layout/IconVerticalSolidList"/>
    <dgm:cxn modelId="{6148EFC8-A47B-4FC6-A153-4DECF7DEAC32}" type="presOf" srcId="{5ECBEF00-E5E4-4E17-9A26-3AD9CA574B31}" destId="{BEC83F47-D7AB-4765-940E-49F64936FC53}" srcOrd="0" destOrd="0" presId="urn:microsoft.com/office/officeart/2018/2/layout/IconVerticalSolidList"/>
    <dgm:cxn modelId="{204A02C0-02C5-4A8B-AF68-EDB249DC206D}" type="presParOf" srcId="{DBFD76C9-05CB-481A-B66E-B10C1F22FBD3}" destId="{C25432AE-18C0-4F80-B80E-92A65287C170}" srcOrd="0" destOrd="0" presId="urn:microsoft.com/office/officeart/2018/2/layout/IconVerticalSolidList"/>
    <dgm:cxn modelId="{3F069641-EA74-4D58-9F59-E43CCE0D1DA2}" type="presParOf" srcId="{C25432AE-18C0-4F80-B80E-92A65287C170}" destId="{95E832D3-6F60-4AD7-BEC1-0A148A345AB4}" srcOrd="0" destOrd="0" presId="urn:microsoft.com/office/officeart/2018/2/layout/IconVerticalSolidList"/>
    <dgm:cxn modelId="{1A17F1FC-59AA-4E6E-828B-C9216B2F66D4}" type="presParOf" srcId="{C25432AE-18C0-4F80-B80E-92A65287C170}" destId="{69D4A54C-3492-4A2C-8B62-02179FDD5998}" srcOrd="1" destOrd="0" presId="urn:microsoft.com/office/officeart/2018/2/layout/IconVerticalSolidList"/>
    <dgm:cxn modelId="{DA4277E0-2372-4903-A4B7-19FDE6980DA4}" type="presParOf" srcId="{C25432AE-18C0-4F80-B80E-92A65287C170}" destId="{FC0D852B-1AA6-4B7D-AE0A-FFF9D423B84B}" srcOrd="2" destOrd="0" presId="urn:microsoft.com/office/officeart/2018/2/layout/IconVerticalSolidList"/>
    <dgm:cxn modelId="{7C7DA124-C093-452E-B85D-DD2C7A663789}" type="presParOf" srcId="{C25432AE-18C0-4F80-B80E-92A65287C170}" destId="{BEC83F47-D7AB-4765-940E-49F64936FC53}" srcOrd="3" destOrd="0" presId="urn:microsoft.com/office/officeart/2018/2/layout/IconVerticalSolidList"/>
    <dgm:cxn modelId="{7A3931E5-4544-478B-8D2E-3805C5D5065E}" type="presParOf" srcId="{DBFD76C9-05CB-481A-B66E-B10C1F22FBD3}" destId="{D09B1FEC-9028-4FB8-9FA8-88C9BE1DA612}" srcOrd="1" destOrd="0" presId="urn:microsoft.com/office/officeart/2018/2/layout/IconVerticalSolidList"/>
    <dgm:cxn modelId="{30A3DD6F-C259-41BA-AED2-FA53213221BF}" type="presParOf" srcId="{DBFD76C9-05CB-481A-B66E-B10C1F22FBD3}" destId="{3401031C-7C19-43AF-869F-B60A423BE8F6}" srcOrd="2" destOrd="0" presId="urn:microsoft.com/office/officeart/2018/2/layout/IconVerticalSolidList"/>
    <dgm:cxn modelId="{B316C412-334F-4454-A454-B00A3AF99204}" type="presParOf" srcId="{3401031C-7C19-43AF-869F-B60A423BE8F6}" destId="{127A392A-447A-4A4B-A76F-B90C6FC18701}" srcOrd="0" destOrd="0" presId="urn:microsoft.com/office/officeart/2018/2/layout/IconVerticalSolidList"/>
    <dgm:cxn modelId="{16423DEA-277D-4A28-9619-F129A7ACD3E3}" type="presParOf" srcId="{3401031C-7C19-43AF-869F-B60A423BE8F6}" destId="{E4194EE9-D9B7-4811-A77E-888176367437}" srcOrd="1" destOrd="0" presId="urn:microsoft.com/office/officeart/2018/2/layout/IconVerticalSolidList"/>
    <dgm:cxn modelId="{83E60D88-E463-4848-BC9A-BF267E4EC76D}" type="presParOf" srcId="{3401031C-7C19-43AF-869F-B60A423BE8F6}" destId="{9CC5247A-D8F1-4D02-B89C-C7B637E4DE75}" srcOrd="2" destOrd="0" presId="urn:microsoft.com/office/officeart/2018/2/layout/IconVerticalSolidList"/>
    <dgm:cxn modelId="{883CAD6F-64D7-489C-A29C-EEE654445B82}" type="presParOf" srcId="{3401031C-7C19-43AF-869F-B60A423BE8F6}" destId="{5FA647A6-12B5-4E64-BFD6-68219D9640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CE4BEB-2360-487C-ADB3-BA4275E7724F}"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590DBAF2-628B-425D-8B39-77E791F10F23}">
      <dgm:prSet phldrT="[Text]" custT="1"/>
      <dgm:spPr>
        <a:ln>
          <a:noFill/>
        </a:ln>
      </dgm:spPr>
      <dgm:t>
        <a:bodyPr/>
        <a:lstStyle/>
        <a:p>
          <a:r>
            <a:rPr lang="en-US" sz="2400" b="1" dirty="0"/>
            <a:t>Merging</a:t>
          </a:r>
        </a:p>
      </dgm:t>
    </dgm:pt>
    <dgm:pt modelId="{66F091E6-7B8B-4260-B995-D4AEE9F09FB8}" type="parTrans" cxnId="{8C79B7C0-04CB-4E9B-8551-704669440234}">
      <dgm:prSet/>
      <dgm:spPr/>
      <dgm:t>
        <a:bodyPr/>
        <a:lstStyle/>
        <a:p>
          <a:endParaRPr lang="en-US" sz="2800"/>
        </a:p>
      </dgm:t>
    </dgm:pt>
    <dgm:pt modelId="{1AFC5333-C07C-4676-A270-45C68AB39B65}" type="sibTrans" cxnId="{8C79B7C0-04CB-4E9B-8551-704669440234}">
      <dgm:prSet/>
      <dgm:spPr/>
      <dgm:t>
        <a:bodyPr/>
        <a:lstStyle/>
        <a:p>
          <a:endParaRPr lang="en-US" sz="2800"/>
        </a:p>
      </dgm:t>
    </dgm:pt>
    <dgm:pt modelId="{54805F80-E6DB-4E74-A481-4A76185AA1E2}">
      <dgm:prSet phldrT="[Text]" custT="1"/>
      <dgm:spPr>
        <a:ln>
          <a:noFill/>
        </a:ln>
      </dgm:spPr>
      <dgm:t>
        <a:bodyPr/>
        <a:lstStyle/>
        <a:p>
          <a:r>
            <a:rPr lang="en-US" sz="2400" b="1" dirty="0"/>
            <a:t>Appending</a:t>
          </a:r>
        </a:p>
      </dgm:t>
    </dgm:pt>
    <dgm:pt modelId="{6FE84818-7621-4255-BBBE-03779121B3DC}" type="parTrans" cxnId="{D75979AF-0553-401A-AA85-D8CFD07881BC}">
      <dgm:prSet/>
      <dgm:spPr/>
      <dgm:t>
        <a:bodyPr/>
        <a:lstStyle/>
        <a:p>
          <a:endParaRPr lang="en-US" sz="2800"/>
        </a:p>
      </dgm:t>
    </dgm:pt>
    <dgm:pt modelId="{F87FF1B8-AF9C-476A-8E91-DFD92BC18DBE}" type="sibTrans" cxnId="{D75979AF-0553-401A-AA85-D8CFD07881BC}">
      <dgm:prSet/>
      <dgm:spPr/>
      <dgm:t>
        <a:bodyPr/>
        <a:lstStyle/>
        <a:p>
          <a:endParaRPr lang="en-US" sz="2800"/>
        </a:p>
      </dgm:t>
    </dgm:pt>
    <dgm:pt modelId="{A0E09088-9EEA-47C5-83E4-CD93C5BC020F}">
      <dgm:prSet phldrT="[Text]" custT="1"/>
      <dgm:spPr>
        <a:ln>
          <a:noFill/>
        </a:ln>
      </dgm:spPr>
      <dgm:t>
        <a:bodyPr/>
        <a:lstStyle/>
        <a:p>
          <a:r>
            <a:rPr lang="en-US" sz="1800" dirty="0">
              <a:latin typeface="Lato"/>
              <a:ea typeface="Lato"/>
              <a:cs typeface="Lato"/>
            </a:rPr>
            <a:t>when we combine data sets that contain more or less the </a:t>
          </a:r>
          <a:r>
            <a:rPr lang="en-US" sz="1800" i="1" dirty="0">
              <a:latin typeface="Lato"/>
              <a:ea typeface="Lato"/>
              <a:cs typeface="Lato"/>
            </a:rPr>
            <a:t>same instances of the unit of observation</a:t>
          </a:r>
          <a:r>
            <a:rPr lang="en-US" sz="1800" dirty="0">
              <a:latin typeface="Lato"/>
              <a:ea typeface="Lato"/>
              <a:cs typeface="Lato"/>
            </a:rPr>
            <a:t>, but different variables,</a:t>
          </a:r>
          <a:endParaRPr lang="en-US" sz="1800" dirty="0"/>
        </a:p>
      </dgm:t>
    </dgm:pt>
    <dgm:pt modelId="{93424E02-397C-4C21-BD31-1914DB6E2264}" type="parTrans" cxnId="{17C272EB-92F7-4439-8E23-0E8E38F64E96}">
      <dgm:prSet/>
      <dgm:spPr/>
      <dgm:t>
        <a:bodyPr/>
        <a:lstStyle/>
        <a:p>
          <a:endParaRPr lang="en-US" sz="2800"/>
        </a:p>
      </dgm:t>
    </dgm:pt>
    <dgm:pt modelId="{4FEBA9BD-2656-429D-A8CD-BE435F164872}" type="sibTrans" cxnId="{17C272EB-92F7-4439-8E23-0E8E38F64E96}">
      <dgm:prSet/>
      <dgm:spPr/>
      <dgm:t>
        <a:bodyPr/>
        <a:lstStyle/>
        <a:p>
          <a:endParaRPr lang="en-US" sz="2800"/>
        </a:p>
      </dgm:t>
    </dgm:pt>
    <dgm:pt modelId="{2E714531-8015-49A2-9348-C58ACB9809F8}">
      <dgm:prSet phldrT="[Text]" custT="1"/>
      <dgm:spPr>
        <a:ln>
          <a:noFill/>
        </a:ln>
      </dgm:spPr>
      <dgm:t>
        <a:bodyPr/>
        <a:lstStyle/>
        <a:p>
          <a:r>
            <a:rPr lang="en-US" sz="1800">
              <a:latin typeface="Lato"/>
              <a:ea typeface="Lato"/>
              <a:cs typeface="Lato"/>
            </a:rPr>
            <a:t>to </a:t>
          </a:r>
          <a:r>
            <a:rPr lang="en-US" sz="1800" b="1">
              <a:latin typeface="Lato"/>
              <a:ea typeface="Lato"/>
              <a:cs typeface="Lato"/>
            </a:rPr>
            <a:t>create a data set with more columns than the original ones</a:t>
          </a:r>
          <a:endParaRPr lang="en-US" sz="1800" dirty="0"/>
        </a:p>
      </dgm:t>
    </dgm:pt>
    <dgm:pt modelId="{608AC739-FD46-451C-9293-CA793386CA33}" type="parTrans" cxnId="{CEB74873-1CC5-400C-B3A1-325CF37110B0}">
      <dgm:prSet/>
      <dgm:spPr/>
      <dgm:t>
        <a:bodyPr/>
        <a:lstStyle/>
        <a:p>
          <a:endParaRPr lang="en-US" sz="2800"/>
        </a:p>
      </dgm:t>
    </dgm:pt>
    <dgm:pt modelId="{F6CD1C57-F23F-4DBA-9BC3-5A6078E2740F}" type="sibTrans" cxnId="{CEB74873-1CC5-400C-B3A1-325CF37110B0}">
      <dgm:prSet/>
      <dgm:spPr/>
      <dgm:t>
        <a:bodyPr/>
        <a:lstStyle/>
        <a:p>
          <a:endParaRPr lang="en-US" sz="2800"/>
        </a:p>
      </dgm:t>
    </dgm:pt>
    <dgm:pt modelId="{81D1464B-DC06-46E7-B65A-946CD786C7A1}">
      <dgm:prSet phldrT="[Text]" custT="1"/>
      <dgm:spPr>
        <a:ln>
          <a:noFill/>
        </a:ln>
      </dgm:spPr>
      <dgm:t>
        <a:bodyPr/>
        <a:lstStyle/>
        <a:p>
          <a:r>
            <a:rPr lang="en-US" sz="1800" dirty="0">
              <a:latin typeface="Lato"/>
              <a:ea typeface="Lato"/>
              <a:cs typeface="Lato"/>
            </a:rPr>
            <a:t>when we combine data sets that have more or less the </a:t>
          </a:r>
          <a:r>
            <a:rPr lang="en-US" sz="1800" i="1" dirty="0">
              <a:latin typeface="Lato"/>
              <a:ea typeface="Lato"/>
              <a:cs typeface="Lato"/>
            </a:rPr>
            <a:t>same columns</a:t>
          </a:r>
          <a:r>
            <a:rPr lang="en-US" sz="1800" dirty="0">
              <a:latin typeface="Lato"/>
              <a:ea typeface="Lato"/>
              <a:cs typeface="Lato"/>
            </a:rPr>
            <a:t>, but different instances of the unit of observation</a:t>
          </a:r>
          <a:endParaRPr lang="en-US" sz="1800" dirty="0"/>
        </a:p>
      </dgm:t>
    </dgm:pt>
    <dgm:pt modelId="{BCF4A5DD-69BD-448B-86D3-033F6B9FDD3A}" type="parTrans" cxnId="{BA699F68-A133-4985-810F-C5F332EE14DA}">
      <dgm:prSet/>
      <dgm:spPr/>
      <dgm:t>
        <a:bodyPr/>
        <a:lstStyle/>
        <a:p>
          <a:endParaRPr lang="en-US" sz="2800"/>
        </a:p>
      </dgm:t>
    </dgm:pt>
    <dgm:pt modelId="{25BD1E99-2728-4E08-A441-663642EF5E3F}" type="sibTrans" cxnId="{BA699F68-A133-4985-810F-C5F332EE14DA}">
      <dgm:prSet/>
      <dgm:spPr/>
      <dgm:t>
        <a:bodyPr/>
        <a:lstStyle/>
        <a:p>
          <a:endParaRPr lang="en-US" sz="2800"/>
        </a:p>
      </dgm:t>
    </dgm:pt>
    <dgm:pt modelId="{AD5DAC38-2B22-4F68-AA43-3FD5ABA42776}">
      <dgm:prSet phldrT="[Text]" custT="1"/>
      <dgm:spPr>
        <a:ln>
          <a:noFill/>
        </a:ln>
      </dgm:spPr>
      <dgm:t>
        <a:bodyPr/>
        <a:lstStyle/>
        <a:p>
          <a:r>
            <a:rPr lang="en-US" sz="1800" dirty="0">
              <a:latin typeface="Lato"/>
              <a:ea typeface="Lato"/>
              <a:cs typeface="Lato"/>
            </a:rPr>
            <a:t> to </a:t>
          </a:r>
          <a:r>
            <a:rPr lang="en-US" sz="1800" b="1" dirty="0">
              <a:latin typeface="Lato"/>
              <a:ea typeface="Lato"/>
              <a:cs typeface="Lato"/>
            </a:rPr>
            <a:t>increase the number of observations</a:t>
          </a:r>
          <a:endParaRPr lang="en-US" sz="1800" dirty="0"/>
        </a:p>
      </dgm:t>
    </dgm:pt>
    <dgm:pt modelId="{35247BAB-C2EA-469A-9866-CFC7D764709F}" type="parTrans" cxnId="{A0F0C7D4-FE1D-479F-980D-C7222A987595}">
      <dgm:prSet/>
      <dgm:spPr/>
      <dgm:t>
        <a:bodyPr/>
        <a:lstStyle/>
        <a:p>
          <a:endParaRPr lang="en-US" sz="2800"/>
        </a:p>
      </dgm:t>
    </dgm:pt>
    <dgm:pt modelId="{35A7202D-C1A2-46C9-A648-330895548CA4}" type="sibTrans" cxnId="{A0F0C7D4-FE1D-479F-980D-C7222A987595}">
      <dgm:prSet/>
      <dgm:spPr/>
      <dgm:t>
        <a:bodyPr/>
        <a:lstStyle/>
        <a:p>
          <a:endParaRPr lang="en-US" sz="2800"/>
        </a:p>
      </dgm:t>
    </dgm:pt>
    <dgm:pt modelId="{E6815E2E-8424-4332-AF56-91FE92074193}" type="pres">
      <dgm:prSet presAssocID="{ABCE4BEB-2360-487C-ADB3-BA4275E7724F}" presName="Name0" presStyleCnt="0">
        <dgm:presLayoutVars>
          <dgm:dir/>
          <dgm:resizeHandles val="exact"/>
        </dgm:presLayoutVars>
      </dgm:prSet>
      <dgm:spPr/>
    </dgm:pt>
    <dgm:pt modelId="{B2A26F48-3808-40F8-9487-1896F0316524}" type="pres">
      <dgm:prSet presAssocID="{590DBAF2-628B-425D-8B39-77E791F10F23}" presName="composite" presStyleCnt="0"/>
      <dgm:spPr/>
    </dgm:pt>
    <dgm:pt modelId="{5FAA2C78-B6C6-4E44-9ED9-C6825500FF98}" type="pres">
      <dgm:prSet presAssocID="{590DBAF2-628B-425D-8B39-77E791F10F23}" presName="rect1" presStyleLbl="trAlignAcc1" presStyleIdx="0" presStyleCnt="2" custScaleX="210812" custScaleY="110000" custLinFactNeighborX="-2394" custLinFactNeighborY="9022">
        <dgm:presLayoutVars>
          <dgm:bulletEnabled val="1"/>
        </dgm:presLayoutVars>
      </dgm:prSet>
      <dgm:spPr/>
    </dgm:pt>
    <dgm:pt modelId="{11FA3981-72BB-4C0E-81DF-91345A8598C2}" type="pres">
      <dgm:prSet presAssocID="{590DBAF2-628B-425D-8B39-77E791F10F23}" presName="rect2" presStyleLbl="fgImgPlace1" presStyleIdx="0" presStyleCnt="2" custAng="16200000" custScaleX="85077" custScaleY="60006" custLinFactX="-100000" custLinFactNeighborX="-150893" custLinFactNeighborY="-4054">
        <dgm:style>
          <a:lnRef idx="2">
            <a:schemeClr val="accent5"/>
          </a:lnRef>
          <a:fillRef idx="1">
            <a:schemeClr val="lt1"/>
          </a:fillRef>
          <a:effectRef idx="0">
            <a:schemeClr val="accent5"/>
          </a:effectRef>
          <a:fontRef idx="minor">
            <a:schemeClr val="dk1"/>
          </a:fontRef>
        </dgm:style>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a:noFill/>
        </a:ln>
      </dgm:spPr>
      <dgm:extLst>
        <a:ext uri="{E40237B7-FDA0-4F09-8148-C483321AD2D9}">
          <dgm14:cNvPr xmlns:dgm14="http://schemas.microsoft.com/office/drawing/2010/diagram" id="0" name="" descr="Merger with solid fill"/>
        </a:ext>
      </dgm:extLst>
    </dgm:pt>
    <dgm:pt modelId="{E211E5CF-C1D9-4C35-8357-EE67D2FE35FB}" type="pres">
      <dgm:prSet presAssocID="{1AFC5333-C07C-4676-A270-45C68AB39B65}" presName="sibTrans" presStyleCnt="0"/>
      <dgm:spPr/>
    </dgm:pt>
    <dgm:pt modelId="{C3EC5246-A1BC-4699-BA19-FC00C5AEABCD}" type="pres">
      <dgm:prSet presAssocID="{54805F80-E6DB-4E74-A481-4A76185AA1E2}" presName="composite" presStyleCnt="0"/>
      <dgm:spPr/>
    </dgm:pt>
    <dgm:pt modelId="{C0475EAF-D999-483B-9619-B259112B1A08}" type="pres">
      <dgm:prSet presAssocID="{54805F80-E6DB-4E74-A481-4A76185AA1E2}" presName="rect1" presStyleLbl="trAlignAcc1" presStyleIdx="1" presStyleCnt="2" custScaleX="216406" custScaleY="110000" custLinFactNeighborX="-2244" custLinFactNeighborY="1185">
        <dgm:presLayoutVars>
          <dgm:bulletEnabled val="1"/>
        </dgm:presLayoutVars>
      </dgm:prSet>
      <dgm:spPr/>
    </dgm:pt>
    <dgm:pt modelId="{1269DEF5-F2D5-4AA4-9B94-B7A6913670AC}" type="pres">
      <dgm:prSet presAssocID="{54805F80-E6DB-4E74-A481-4A76185AA1E2}" presName="rect2" presStyleLbl="fgImgPlace1" presStyleIdx="1" presStyleCnt="2" custScaleX="81565" custScaleY="49975" custLinFactX="-100000" custLinFactNeighborX="-166737" custLinFactNeighborY="-12577">
        <dgm:style>
          <a:lnRef idx="2">
            <a:schemeClr val="accent4"/>
          </a:lnRef>
          <a:fillRef idx="1">
            <a:schemeClr val="lt1"/>
          </a:fillRef>
          <a:effectRef idx="0">
            <a:schemeClr val="accent4"/>
          </a:effectRef>
          <a:fontRef idx="minor">
            <a:schemeClr val="dk1"/>
          </a:fontRef>
        </dgm:style>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000" b="-7000"/>
          </a:stretch>
        </a:blipFill>
        <a:ln>
          <a:noFill/>
        </a:ln>
      </dgm:spPr>
      <dgm:extLst>
        <a:ext uri="{E40237B7-FDA0-4F09-8148-C483321AD2D9}">
          <dgm14:cNvPr xmlns:dgm14="http://schemas.microsoft.com/office/drawing/2010/diagram" id="0" name="" descr="Database with solid fill"/>
        </a:ext>
      </dgm:extLst>
    </dgm:pt>
  </dgm:ptLst>
  <dgm:cxnLst>
    <dgm:cxn modelId="{2FD33B1A-CAD7-4649-A10D-919C3430EEC0}" type="presOf" srcId="{81D1464B-DC06-46E7-B65A-946CD786C7A1}" destId="{C0475EAF-D999-483B-9619-B259112B1A08}" srcOrd="0" destOrd="1" presId="urn:microsoft.com/office/officeart/2008/layout/PictureStrips"/>
    <dgm:cxn modelId="{BA699F68-A133-4985-810F-C5F332EE14DA}" srcId="{54805F80-E6DB-4E74-A481-4A76185AA1E2}" destId="{81D1464B-DC06-46E7-B65A-946CD786C7A1}" srcOrd="0" destOrd="0" parTransId="{BCF4A5DD-69BD-448B-86D3-033F6B9FDD3A}" sibTransId="{25BD1E99-2728-4E08-A441-663642EF5E3F}"/>
    <dgm:cxn modelId="{CEB74873-1CC5-400C-B3A1-325CF37110B0}" srcId="{590DBAF2-628B-425D-8B39-77E791F10F23}" destId="{2E714531-8015-49A2-9348-C58ACB9809F8}" srcOrd="1" destOrd="0" parTransId="{608AC739-FD46-451C-9293-CA793386CA33}" sibTransId="{F6CD1C57-F23F-4DBA-9BC3-5A6078E2740F}"/>
    <dgm:cxn modelId="{C7174F7E-028D-47F2-B368-CF68B33512A2}" type="presOf" srcId="{AD5DAC38-2B22-4F68-AA43-3FD5ABA42776}" destId="{C0475EAF-D999-483B-9619-B259112B1A08}" srcOrd="0" destOrd="2" presId="urn:microsoft.com/office/officeart/2008/layout/PictureStrips"/>
    <dgm:cxn modelId="{7CE0B596-8025-49E7-9B65-DF803B97A8CF}" type="presOf" srcId="{2E714531-8015-49A2-9348-C58ACB9809F8}" destId="{5FAA2C78-B6C6-4E44-9ED9-C6825500FF98}" srcOrd="0" destOrd="2" presId="urn:microsoft.com/office/officeart/2008/layout/PictureStrips"/>
    <dgm:cxn modelId="{C0C658A8-205C-4E23-B928-B5A48F586132}" type="presOf" srcId="{ABCE4BEB-2360-487C-ADB3-BA4275E7724F}" destId="{E6815E2E-8424-4332-AF56-91FE92074193}" srcOrd="0" destOrd="0" presId="urn:microsoft.com/office/officeart/2008/layout/PictureStrips"/>
    <dgm:cxn modelId="{8866D9A8-AC56-4F6F-9666-7123734A3719}" type="presOf" srcId="{54805F80-E6DB-4E74-A481-4A76185AA1E2}" destId="{C0475EAF-D999-483B-9619-B259112B1A08}" srcOrd="0" destOrd="0" presId="urn:microsoft.com/office/officeart/2008/layout/PictureStrips"/>
    <dgm:cxn modelId="{D75979AF-0553-401A-AA85-D8CFD07881BC}" srcId="{ABCE4BEB-2360-487C-ADB3-BA4275E7724F}" destId="{54805F80-E6DB-4E74-A481-4A76185AA1E2}" srcOrd="1" destOrd="0" parTransId="{6FE84818-7621-4255-BBBE-03779121B3DC}" sibTransId="{F87FF1B8-AF9C-476A-8E91-DFD92BC18DBE}"/>
    <dgm:cxn modelId="{8C79B7C0-04CB-4E9B-8551-704669440234}" srcId="{ABCE4BEB-2360-487C-ADB3-BA4275E7724F}" destId="{590DBAF2-628B-425D-8B39-77E791F10F23}" srcOrd="0" destOrd="0" parTransId="{66F091E6-7B8B-4260-B995-D4AEE9F09FB8}" sibTransId="{1AFC5333-C07C-4676-A270-45C68AB39B65}"/>
    <dgm:cxn modelId="{A0F0C7D4-FE1D-479F-980D-C7222A987595}" srcId="{54805F80-E6DB-4E74-A481-4A76185AA1E2}" destId="{AD5DAC38-2B22-4F68-AA43-3FD5ABA42776}" srcOrd="1" destOrd="0" parTransId="{35247BAB-C2EA-469A-9866-CFC7D764709F}" sibTransId="{35A7202D-C1A2-46C9-A648-330895548CA4}"/>
    <dgm:cxn modelId="{D65CE5E0-3D86-4A05-B1CB-EEAC1B9DC541}" type="presOf" srcId="{A0E09088-9EEA-47C5-83E4-CD93C5BC020F}" destId="{5FAA2C78-B6C6-4E44-9ED9-C6825500FF98}" srcOrd="0" destOrd="1" presId="urn:microsoft.com/office/officeart/2008/layout/PictureStrips"/>
    <dgm:cxn modelId="{17C272EB-92F7-4439-8E23-0E8E38F64E96}" srcId="{590DBAF2-628B-425D-8B39-77E791F10F23}" destId="{A0E09088-9EEA-47C5-83E4-CD93C5BC020F}" srcOrd="0" destOrd="0" parTransId="{93424E02-397C-4C21-BD31-1914DB6E2264}" sibTransId="{4FEBA9BD-2656-429D-A8CD-BE435F164872}"/>
    <dgm:cxn modelId="{76B1C4F7-AB81-41BD-945C-47FFDBF8B582}" type="presOf" srcId="{590DBAF2-628B-425D-8B39-77E791F10F23}" destId="{5FAA2C78-B6C6-4E44-9ED9-C6825500FF98}" srcOrd="0" destOrd="0" presId="urn:microsoft.com/office/officeart/2008/layout/PictureStrips"/>
    <dgm:cxn modelId="{F65708BC-E847-4BF6-9EA8-46F6B2BEEBA1}" type="presParOf" srcId="{E6815E2E-8424-4332-AF56-91FE92074193}" destId="{B2A26F48-3808-40F8-9487-1896F0316524}" srcOrd="0" destOrd="0" presId="urn:microsoft.com/office/officeart/2008/layout/PictureStrips"/>
    <dgm:cxn modelId="{3916B40C-522A-4B9A-80A4-8789E0DDF9D8}" type="presParOf" srcId="{B2A26F48-3808-40F8-9487-1896F0316524}" destId="{5FAA2C78-B6C6-4E44-9ED9-C6825500FF98}" srcOrd="0" destOrd="0" presId="urn:microsoft.com/office/officeart/2008/layout/PictureStrips"/>
    <dgm:cxn modelId="{DCAE708B-4D3B-434A-BB4F-6AB13318CCB6}" type="presParOf" srcId="{B2A26F48-3808-40F8-9487-1896F0316524}" destId="{11FA3981-72BB-4C0E-81DF-91345A8598C2}" srcOrd="1" destOrd="0" presId="urn:microsoft.com/office/officeart/2008/layout/PictureStrips"/>
    <dgm:cxn modelId="{CBC11A11-CB65-4E13-BF4A-AF639F59DBB1}" type="presParOf" srcId="{E6815E2E-8424-4332-AF56-91FE92074193}" destId="{E211E5CF-C1D9-4C35-8357-EE67D2FE35FB}" srcOrd="1" destOrd="0" presId="urn:microsoft.com/office/officeart/2008/layout/PictureStrips"/>
    <dgm:cxn modelId="{3323A187-EEE3-4B23-AE2D-F57B5D958F67}" type="presParOf" srcId="{E6815E2E-8424-4332-AF56-91FE92074193}" destId="{C3EC5246-A1BC-4699-BA19-FC00C5AEABCD}" srcOrd="2" destOrd="0" presId="urn:microsoft.com/office/officeart/2008/layout/PictureStrips"/>
    <dgm:cxn modelId="{5DEC0310-8D0F-470B-B31E-4CB9F6025623}" type="presParOf" srcId="{C3EC5246-A1BC-4699-BA19-FC00C5AEABCD}" destId="{C0475EAF-D999-483B-9619-B259112B1A08}" srcOrd="0" destOrd="0" presId="urn:microsoft.com/office/officeart/2008/layout/PictureStrips"/>
    <dgm:cxn modelId="{7A053C3B-4D7F-4C20-A7CB-EB0EFBED9A2E}" type="presParOf" srcId="{C3EC5246-A1BC-4699-BA19-FC00C5AEABCD}" destId="{1269DEF5-F2D5-4AA4-9B94-B7A6913670AC}"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832D3-6F60-4AD7-BEC1-0A148A345AB4}">
      <dsp:nvSpPr>
        <dsp:cNvPr id="0" name=""/>
        <dsp:cNvSpPr/>
      </dsp:nvSpPr>
      <dsp:spPr>
        <a:xfrm>
          <a:off x="0" y="339948"/>
          <a:ext cx="10515600" cy="1672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4A54C-3492-4A2C-8B62-02179FDD5998}">
      <dsp:nvSpPr>
        <dsp:cNvPr id="0" name=""/>
        <dsp:cNvSpPr/>
      </dsp:nvSpPr>
      <dsp:spPr>
        <a:xfrm>
          <a:off x="505945" y="716271"/>
          <a:ext cx="919900" cy="919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83F47-D7AB-4765-940E-49F64936FC53}">
      <dsp:nvSpPr>
        <dsp:cNvPr id="0" name=""/>
        <dsp:cNvSpPr/>
      </dsp:nvSpPr>
      <dsp:spPr>
        <a:xfrm>
          <a:off x="1931790" y="339948"/>
          <a:ext cx="8583809" cy="1672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11" tIns="177011" rIns="177011" bIns="177011" numCol="1" spcCol="1270" anchor="ctr" anchorCtr="0">
          <a:noAutofit/>
        </a:bodyPr>
        <a:lstStyle/>
        <a:p>
          <a:pPr marL="0" lvl="0" indent="0" algn="l" defTabSz="800100">
            <a:lnSpc>
              <a:spcPct val="100000"/>
            </a:lnSpc>
            <a:spcBef>
              <a:spcPct val="0"/>
            </a:spcBef>
            <a:spcAft>
              <a:spcPct val="35000"/>
            </a:spcAft>
            <a:buNone/>
          </a:pPr>
          <a:r>
            <a:rPr lang="en-US" sz="1800" kern="1200" dirty="0"/>
            <a:t>1. </a:t>
          </a:r>
          <a:r>
            <a:rPr lang="en-US" sz="1800" b="1" kern="1200" dirty="0"/>
            <a:t>Unit of observation: </a:t>
          </a:r>
          <a:r>
            <a:rPr lang="en-US" sz="1800" kern="1200" dirty="0"/>
            <a:t>the object or unit that is being described in the data set</a:t>
          </a:r>
        </a:p>
      </dsp:txBody>
      <dsp:txXfrm>
        <a:off x="1931790" y="339948"/>
        <a:ext cx="8583809" cy="1672545"/>
      </dsp:txXfrm>
    </dsp:sp>
    <dsp:sp modelId="{127A392A-447A-4A4B-A76F-B90C6FC18701}">
      <dsp:nvSpPr>
        <dsp:cNvPr id="0" name=""/>
        <dsp:cNvSpPr/>
      </dsp:nvSpPr>
      <dsp:spPr>
        <a:xfrm>
          <a:off x="0" y="2338844"/>
          <a:ext cx="10515600" cy="1672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94EE9-D9B7-4811-A77E-888176367437}">
      <dsp:nvSpPr>
        <dsp:cNvPr id="0" name=""/>
        <dsp:cNvSpPr/>
      </dsp:nvSpPr>
      <dsp:spPr>
        <a:xfrm>
          <a:off x="505945" y="2715166"/>
          <a:ext cx="919900" cy="919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647A6-12B5-4E64-BFD6-68219D964068}">
      <dsp:nvSpPr>
        <dsp:cNvPr id="0" name=""/>
        <dsp:cNvSpPr/>
      </dsp:nvSpPr>
      <dsp:spPr>
        <a:xfrm>
          <a:off x="1931790" y="2338844"/>
          <a:ext cx="8583809" cy="1672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11" tIns="177011" rIns="177011" bIns="177011" numCol="1" spcCol="1270" anchor="ctr" anchorCtr="0">
          <a:noAutofit/>
        </a:bodyPr>
        <a:lstStyle/>
        <a:p>
          <a:pPr marL="0" lvl="0" indent="0" algn="l" defTabSz="800100">
            <a:lnSpc>
              <a:spcPct val="100000"/>
            </a:lnSpc>
            <a:spcBef>
              <a:spcPct val="0"/>
            </a:spcBef>
            <a:spcAft>
              <a:spcPct val="35000"/>
            </a:spcAft>
            <a:buNone/>
          </a:pPr>
          <a:r>
            <a:rPr lang="en-US" sz="1800" kern="1200" dirty="0"/>
            <a:t>2. </a:t>
          </a:r>
          <a:r>
            <a:rPr lang="en-US" sz="1800" b="1" kern="1200" dirty="0"/>
            <a:t>Uniquely and fully identifying ID variable: </a:t>
          </a:r>
          <a:r>
            <a:rPr lang="en-US" sz="1800" kern="1200" dirty="0"/>
            <a:t>the column in the data set that can be used to tell one observation apart from the others</a:t>
          </a:r>
        </a:p>
        <a:p>
          <a:pPr marL="0" lvl="0" indent="0" algn="l" defTabSz="800100">
            <a:lnSpc>
              <a:spcPct val="100000"/>
            </a:lnSpc>
            <a:spcBef>
              <a:spcPct val="0"/>
            </a:spcBef>
            <a:spcAft>
              <a:spcPct val="35000"/>
            </a:spcAft>
            <a:buNone/>
          </a:pPr>
          <a:r>
            <a:rPr lang="en-US" sz="1800" b="1" kern="1200" dirty="0"/>
            <a:t>- Uniquely identifying </a:t>
          </a:r>
          <a:r>
            <a:rPr lang="en-US" sz="1800" kern="1200" dirty="0"/>
            <a:t>cannot have duplicated values</a:t>
          </a:r>
        </a:p>
        <a:p>
          <a:pPr marL="0" lvl="0" indent="0" algn="l" defTabSz="800100">
            <a:lnSpc>
              <a:spcPct val="100000"/>
            </a:lnSpc>
            <a:spcBef>
              <a:spcPct val="0"/>
            </a:spcBef>
            <a:spcAft>
              <a:spcPct val="35000"/>
            </a:spcAft>
            <a:buNone/>
          </a:pPr>
          <a:r>
            <a:rPr lang="en-US" sz="1800" b="1" kern="1200" dirty="0"/>
            <a:t>- Fully identifying </a:t>
          </a:r>
          <a:r>
            <a:rPr lang="en-US" sz="1800" kern="1200" dirty="0"/>
            <a:t>cannot be missing</a:t>
          </a:r>
        </a:p>
      </dsp:txBody>
      <dsp:txXfrm>
        <a:off x="1931790" y="2338844"/>
        <a:ext cx="8583809" cy="1672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2C78-B6C6-4E44-9ED9-C6825500FF98}">
      <dsp:nvSpPr>
        <dsp:cNvPr id="0" name=""/>
        <dsp:cNvSpPr/>
      </dsp:nvSpPr>
      <dsp:spPr>
        <a:xfrm>
          <a:off x="459898" y="156176"/>
          <a:ext cx="9682946" cy="1578900"/>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7222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Merging</a:t>
          </a:r>
        </a:p>
        <a:p>
          <a:pPr marL="171450" lvl="1" indent="-171450" algn="l" defTabSz="800100">
            <a:lnSpc>
              <a:spcPct val="90000"/>
            </a:lnSpc>
            <a:spcBef>
              <a:spcPct val="0"/>
            </a:spcBef>
            <a:spcAft>
              <a:spcPct val="15000"/>
            </a:spcAft>
            <a:buChar char="•"/>
          </a:pPr>
          <a:r>
            <a:rPr lang="en-US" sz="1800" kern="1200" dirty="0">
              <a:latin typeface="Lato"/>
              <a:ea typeface="Lato"/>
              <a:cs typeface="Lato"/>
            </a:rPr>
            <a:t>when we combine data sets that contain more or less the </a:t>
          </a:r>
          <a:r>
            <a:rPr lang="en-US" sz="1800" i="1" kern="1200" dirty="0">
              <a:latin typeface="Lato"/>
              <a:ea typeface="Lato"/>
              <a:cs typeface="Lato"/>
            </a:rPr>
            <a:t>same instances of the unit of observation</a:t>
          </a:r>
          <a:r>
            <a:rPr lang="en-US" sz="1800" kern="1200" dirty="0">
              <a:latin typeface="Lato"/>
              <a:ea typeface="Lato"/>
              <a:cs typeface="Lato"/>
            </a:rPr>
            <a:t>, but different variables,</a:t>
          </a:r>
          <a:endParaRPr lang="en-US" sz="1800" kern="1200" dirty="0"/>
        </a:p>
        <a:p>
          <a:pPr marL="171450" lvl="1" indent="-171450" algn="l" defTabSz="800100">
            <a:lnSpc>
              <a:spcPct val="90000"/>
            </a:lnSpc>
            <a:spcBef>
              <a:spcPct val="0"/>
            </a:spcBef>
            <a:spcAft>
              <a:spcPct val="15000"/>
            </a:spcAft>
            <a:buChar char="•"/>
          </a:pPr>
          <a:r>
            <a:rPr lang="en-US" sz="1800" kern="1200">
              <a:latin typeface="Lato"/>
              <a:ea typeface="Lato"/>
              <a:cs typeface="Lato"/>
            </a:rPr>
            <a:t>to </a:t>
          </a:r>
          <a:r>
            <a:rPr lang="en-US" sz="1800" b="1" kern="1200">
              <a:latin typeface="Lato"/>
              <a:ea typeface="Lato"/>
              <a:cs typeface="Lato"/>
            </a:rPr>
            <a:t>create a data set with more columns than the original ones</a:t>
          </a:r>
          <a:endParaRPr lang="en-US" sz="1800" kern="1200" dirty="0"/>
        </a:p>
      </dsp:txBody>
      <dsp:txXfrm>
        <a:off x="459898" y="156176"/>
        <a:ext cx="9682946" cy="1578900"/>
      </dsp:txXfrm>
    </dsp:sp>
    <dsp:sp modelId="{11FA3981-72BB-4C0E-81DF-91345A8598C2}">
      <dsp:nvSpPr>
        <dsp:cNvPr id="0" name=""/>
        <dsp:cNvSpPr/>
      </dsp:nvSpPr>
      <dsp:spPr>
        <a:xfrm rot="16200000">
          <a:off x="477475" y="131398"/>
          <a:ext cx="854815" cy="904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sp>
    <dsp:sp modelId="{C0475EAF-D999-483B-9619-B259112B1A08}">
      <dsp:nvSpPr>
        <dsp:cNvPr id="0" name=""/>
        <dsp:cNvSpPr/>
      </dsp:nvSpPr>
      <dsp:spPr>
        <a:xfrm>
          <a:off x="446748" y="1787805"/>
          <a:ext cx="9727430" cy="1545153"/>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Appending</a:t>
          </a:r>
        </a:p>
        <a:p>
          <a:pPr marL="171450" lvl="1" indent="-171450" algn="l" defTabSz="800100">
            <a:lnSpc>
              <a:spcPct val="90000"/>
            </a:lnSpc>
            <a:spcBef>
              <a:spcPct val="0"/>
            </a:spcBef>
            <a:spcAft>
              <a:spcPct val="15000"/>
            </a:spcAft>
            <a:buChar char="•"/>
          </a:pPr>
          <a:r>
            <a:rPr lang="en-US" sz="1800" kern="1200" dirty="0">
              <a:latin typeface="Lato"/>
              <a:ea typeface="Lato"/>
              <a:cs typeface="Lato"/>
            </a:rPr>
            <a:t>when we combine data sets that have more or less the </a:t>
          </a:r>
          <a:r>
            <a:rPr lang="en-US" sz="1800" i="1" kern="1200" dirty="0">
              <a:latin typeface="Lato"/>
              <a:ea typeface="Lato"/>
              <a:cs typeface="Lato"/>
            </a:rPr>
            <a:t>same columns</a:t>
          </a:r>
          <a:r>
            <a:rPr lang="en-US" sz="1800" kern="1200" dirty="0">
              <a:latin typeface="Lato"/>
              <a:ea typeface="Lato"/>
              <a:cs typeface="Lato"/>
            </a:rPr>
            <a:t>, but different instances of the unit of observation</a:t>
          </a:r>
          <a:endParaRPr lang="en-US" sz="1800" kern="1200" dirty="0"/>
        </a:p>
        <a:p>
          <a:pPr marL="171450" lvl="1" indent="-171450" algn="l" defTabSz="800100">
            <a:lnSpc>
              <a:spcPct val="90000"/>
            </a:lnSpc>
            <a:spcBef>
              <a:spcPct val="0"/>
            </a:spcBef>
            <a:spcAft>
              <a:spcPct val="15000"/>
            </a:spcAft>
            <a:buChar char="•"/>
          </a:pPr>
          <a:r>
            <a:rPr lang="en-US" sz="1800" kern="1200" dirty="0">
              <a:latin typeface="Lato"/>
              <a:ea typeface="Lato"/>
              <a:cs typeface="Lato"/>
            </a:rPr>
            <a:t> to </a:t>
          </a:r>
          <a:r>
            <a:rPr lang="en-US" sz="1800" b="1" kern="1200" dirty="0">
              <a:latin typeface="Lato"/>
              <a:ea typeface="Lato"/>
              <a:cs typeface="Lato"/>
            </a:rPr>
            <a:t>increase the number of observations</a:t>
          </a:r>
          <a:endParaRPr lang="en-US" sz="1800" kern="1200" dirty="0"/>
        </a:p>
      </dsp:txBody>
      <dsp:txXfrm>
        <a:off x="446748" y="1787805"/>
        <a:ext cx="9727430" cy="1545153"/>
      </dsp:txXfrm>
    </dsp:sp>
    <dsp:sp modelId="{1269DEF5-F2D5-4AA4-9B94-B7A6913670AC}">
      <dsp:nvSpPr>
        <dsp:cNvPr id="0" name=""/>
        <dsp:cNvSpPr/>
      </dsp:nvSpPr>
      <dsp:spPr>
        <a:xfrm>
          <a:off x="444408" y="1821909"/>
          <a:ext cx="802011" cy="737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000" b="-7000"/>
          </a:stretch>
        </a:blipFill>
        <a:ln w="12700" cap="flat" cmpd="sng" algn="ctr">
          <a:noFill/>
          <a:prstDash val="solid"/>
          <a:miter lim="800000"/>
        </a:ln>
        <a:effectLst/>
      </dsp:spPr>
      <dsp:style>
        <a:lnRef idx="2">
          <a:schemeClr val="accent4"/>
        </a:lnRef>
        <a:fillRef idx="1">
          <a:schemeClr val="lt1"/>
        </a:fillRef>
        <a:effectRef idx="0">
          <a:schemeClr val="accent4"/>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17CCF1-E384-D8EF-32C9-0FDCC1CACA0F}"/>
              </a:ext>
            </a:extLst>
          </p:cNvPr>
          <p:cNvSpPr>
            <a:spLocks noGrp="1"/>
          </p:cNvSpPr>
          <p:nvPr>
            <p:ph type="subTitle" idx="1"/>
          </p:nvPr>
        </p:nvSpPr>
        <p:spPr>
          <a:xfrm>
            <a:off x="221127" y="4478605"/>
            <a:ext cx="9144000" cy="47553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1" name="Group 12">
            <a:extLst>
              <a:ext uri="{FF2B5EF4-FFF2-40B4-BE49-F238E27FC236}">
                <a16:creationId xmlns:a16="http://schemas.microsoft.com/office/drawing/2014/main" id="{274B1793-E755-7FFE-3D09-5F12D5AF4240}"/>
              </a:ext>
            </a:extLst>
          </p:cNvPr>
          <p:cNvGrpSpPr>
            <a:grpSpLocks noChangeAspect="1"/>
          </p:cNvGrpSpPr>
          <p:nvPr userDrawn="1"/>
        </p:nvGrpSpPr>
        <p:grpSpPr>
          <a:xfrm>
            <a:off x="-1" y="1149716"/>
            <a:ext cx="2260601" cy="771646"/>
            <a:chOff x="346946" y="0"/>
            <a:chExt cx="2735764" cy="206121"/>
          </a:xfrm>
          <a:solidFill>
            <a:schemeClr val="accent4"/>
          </a:solidFill>
        </p:grpSpPr>
        <p:sp>
          <p:nvSpPr>
            <p:cNvPr id="12" name="Freeform 13">
              <a:extLst>
                <a:ext uri="{FF2B5EF4-FFF2-40B4-BE49-F238E27FC236}">
                  <a16:creationId xmlns:a16="http://schemas.microsoft.com/office/drawing/2014/main" id="{EBB48E5F-CFCA-908D-1A28-0EF36589EDFA}"/>
                </a:ext>
              </a:extLst>
            </p:cNvPr>
            <p:cNvSpPr/>
            <p:nvPr/>
          </p:nvSpPr>
          <p:spPr>
            <a:xfrm>
              <a:off x="346946" y="0"/>
              <a:ext cx="2735764" cy="206121"/>
            </a:xfrm>
            <a:custGeom>
              <a:avLst/>
              <a:gdLst/>
              <a:ahLst/>
              <a:cxnLst/>
              <a:rect l="l" t="t" r="r" b="b"/>
              <a:pathLst>
                <a:path w="3314700" h="206121">
                  <a:moveTo>
                    <a:pt x="0" y="0"/>
                  </a:moveTo>
                  <a:lnTo>
                    <a:pt x="3314700" y="0"/>
                  </a:lnTo>
                  <a:lnTo>
                    <a:pt x="3314700" y="206121"/>
                  </a:lnTo>
                  <a:lnTo>
                    <a:pt x="0" y="206121"/>
                  </a:lnTo>
                  <a:close/>
                </a:path>
              </a:pathLst>
            </a:custGeom>
            <a:grp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ource Sans Pro" panose="020B0503030403020204" pitchFamily="34" charset="0"/>
                  <a:ea typeface="Lato Bold" panose="020F0502020204030203" pitchFamily="34" charset="0"/>
                  <a:cs typeface="Lato Bold" panose="020F0502020204030203" pitchFamily="34" charset="0"/>
                </a:rPr>
                <a:t> DIME</a:t>
              </a:r>
            </a:p>
          </p:txBody>
        </p:sp>
      </p:grpSp>
      <p:grpSp>
        <p:nvGrpSpPr>
          <p:cNvPr id="16" name="Group 10">
            <a:extLst>
              <a:ext uri="{FF2B5EF4-FFF2-40B4-BE49-F238E27FC236}">
                <a16:creationId xmlns:a16="http://schemas.microsoft.com/office/drawing/2014/main" id="{9F3FA5C4-2D9E-77AC-E3A0-B9ADE9CB00DB}"/>
              </a:ext>
            </a:extLst>
          </p:cNvPr>
          <p:cNvGrpSpPr>
            <a:grpSpLocks noChangeAspect="1"/>
          </p:cNvGrpSpPr>
          <p:nvPr userDrawn="1"/>
        </p:nvGrpSpPr>
        <p:grpSpPr>
          <a:xfrm>
            <a:off x="-2" y="2122931"/>
            <a:ext cx="12308115" cy="1942469"/>
            <a:chOff x="0" y="0"/>
            <a:chExt cx="7772400" cy="1409700"/>
          </a:xfrm>
        </p:grpSpPr>
        <p:sp>
          <p:nvSpPr>
            <p:cNvPr id="17" name="Freeform 11">
              <a:extLst>
                <a:ext uri="{FF2B5EF4-FFF2-40B4-BE49-F238E27FC236}">
                  <a16:creationId xmlns:a16="http://schemas.microsoft.com/office/drawing/2014/main" id="{748CCA60-FDDD-FDBE-3E29-605A5A9D36FE}"/>
                </a:ext>
              </a:extLst>
            </p:cNvPr>
            <p:cNvSpPr/>
            <p:nvPr/>
          </p:nvSpPr>
          <p:spPr>
            <a:xfrm>
              <a:off x="0" y="0"/>
              <a:ext cx="7772400" cy="1409700"/>
            </a:xfrm>
            <a:custGeom>
              <a:avLst/>
              <a:gdLst/>
              <a:ahLst/>
              <a:cxnLst/>
              <a:rect l="l" t="t" r="r" b="b"/>
              <a:pathLst>
                <a:path w="7772400" h="1409700">
                  <a:moveTo>
                    <a:pt x="0" y="0"/>
                  </a:moveTo>
                  <a:lnTo>
                    <a:pt x="0" y="1409700"/>
                  </a:lnTo>
                  <a:lnTo>
                    <a:pt x="7772400" y="1409700"/>
                  </a:lnTo>
                  <a:lnTo>
                    <a:pt x="7772400" y="0"/>
                  </a:lnTo>
                  <a:close/>
                </a:path>
              </a:pathLst>
            </a:custGeom>
            <a:solidFill>
              <a:schemeClr val="accent1"/>
            </a:solidFill>
          </p:spPr>
        </p:sp>
      </p:grpSp>
      <p:sp>
        <p:nvSpPr>
          <p:cNvPr id="19" name="AutoShape 18">
            <a:extLst>
              <a:ext uri="{FF2B5EF4-FFF2-40B4-BE49-F238E27FC236}">
                <a16:creationId xmlns:a16="http://schemas.microsoft.com/office/drawing/2014/main" id="{67C96BC7-9E7A-4F13-9B8A-AA7657035C2D}"/>
              </a:ext>
            </a:extLst>
          </p:cNvPr>
          <p:cNvSpPr/>
          <p:nvPr userDrawn="1"/>
        </p:nvSpPr>
        <p:spPr>
          <a:xfrm rot="-5046339">
            <a:off x="9199179" y="3115147"/>
            <a:ext cx="2533984" cy="146952"/>
          </a:xfrm>
          <a:prstGeom prst="line">
            <a:avLst/>
          </a:prstGeom>
          <a:ln w="123825"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3AE8EB18-D49C-48B5-1901-274556F1118C}"/>
              </a:ext>
            </a:extLst>
          </p:cNvPr>
          <p:cNvPicPr>
            <a:picLocks noChangeAspect="1"/>
          </p:cNvPicPr>
          <p:nvPr userDrawn="1"/>
        </p:nvPicPr>
        <p:blipFill>
          <a:blip r:embed="rId2"/>
          <a:srcRect/>
          <a:stretch>
            <a:fillRect/>
          </a:stretch>
        </p:blipFill>
        <p:spPr>
          <a:xfrm>
            <a:off x="10623547" y="2247336"/>
            <a:ext cx="1497870" cy="1628120"/>
          </a:xfrm>
          <a:prstGeom prst="rect">
            <a:avLst/>
          </a:prstGeom>
        </p:spPr>
      </p:pic>
      <p:sp>
        <p:nvSpPr>
          <p:cNvPr id="2" name="Title 1">
            <a:extLst>
              <a:ext uri="{FF2B5EF4-FFF2-40B4-BE49-F238E27FC236}">
                <a16:creationId xmlns:a16="http://schemas.microsoft.com/office/drawing/2014/main" id="{1ED3699C-5828-770F-FB68-A2BDD7685F29}"/>
              </a:ext>
            </a:extLst>
          </p:cNvPr>
          <p:cNvSpPr>
            <a:spLocks noGrp="1"/>
          </p:cNvSpPr>
          <p:nvPr>
            <p:ph type="ctrTitle" hasCustomPrompt="1"/>
          </p:nvPr>
        </p:nvSpPr>
        <p:spPr>
          <a:xfrm>
            <a:off x="105015" y="2385941"/>
            <a:ext cx="8519214" cy="1389063"/>
          </a:xfrm>
        </p:spPr>
        <p:txBody>
          <a:bodyPr anchor="b">
            <a:noAutofit/>
          </a:bodyPr>
          <a:lstStyle>
            <a:lvl1pPr algn="l">
              <a:lnSpc>
                <a:spcPct val="100000"/>
              </a:lnSpc>
              <a:defRPr sz="3600">
                <a:solidFill>
                  <a:schemeClr val="accent6"/>
                </a:solidFill>
              </a:defRPr>
            </a:lvl1pPr>
          </a:lstStyle>
          <a:p>
            <a:r>
              <a:rPr lang="en-US" dirty="0"/>
              <a:t>CLICK TO EDIT MASTER TITLE STYLE</a:t>
            </a:r>
            <a:br>
              <a:rPr lang="en-US" dirty="0"/>
            </a:br>
            <a:r>
              <a:rPr lang="en-US" dirty="0"/>
              <a:t>SUBHEADER</a:t>
            </a:r>
          </a:p>
        </p:txBody>
      </p:sp>
      <p:sp>
        <p:nvSpPr>
          <p:cNvPr id="4" name="AutoShape 18">
            <a:extLst>
              <a:ext uri="{FF2B5EF4-FFF2-40B4-BE49-F238E27FC236}">
                <a16:creationId xmlns:a16="http://schemas.microsoft.com/office/drawing/2014/main" id="{F296E091-BA1B-F02B-B826-B8E1183FE9A5}"/>
              </a:ext>
            </a:extLst>
          </p:cNvPr>
          <p:cNvSpPr/>
          <p:nvPr userDrawn="1"/>
        </p:nvSpPr>
        <p:spPr>
          <a:xfrm rot="-5046339">
            <a:off x="7259053" y="3137291"/>
            <a:ext cx="2533984" cy="146952"/>
          </a:xfrm>
          <a:prstGeom prst="line">
            <a:avLst/>
          </a:prstGeom>
          <a:ln w="123825" cap="flat">
            <a:solidFill>
              <a:srgbClr val="FFFFFF"/>
            </a:solidFill>
            <a:prstDash val="solid"/>
            <a:headEnd type="none" w="sm" len="sm"/>
            <a:tailEnd type="none" w="sm" len="sm"/>
          </a:ln>
        </p:spPr>
      </p:sp>
      <p:pic>
        <p:nvPicPr>
          <p:cNvPr id="7" name="Picture 6" descr="A person standing next to a person at a desk&#10;&#10;Description automatically generated with low confidence">
            <a:extLst>
              <a:ext uri="{FF2B5EF4-FFF2-40B4-BE49-F238E27FC236}">
                <a16:creationId xmlns:a16="http://schemas.microsoft.com/office/drawing/2014/main" id="{EE795B10-C0D3-C316-6B0F-35EFB3A97837}"/>
              </a:ext>
            </a:extLst>
          </p:cNvPr>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82102" y="2302835"/>
            <a:ext cx="1580868" cy="1580868"/>
          </a:xfrm>
          <a:prstGeom prst="rect">
            <a:avLst/>
          </a:prstGeom>
        </p:spPr>
      </p:pic>
      <p:sp>
        <p:nvSpPr>
          <p:cNvPr id="5" name="Freeform 3">
            <a:extLst>
              <a:ext uri="{FF2B5EF4-FFF2-40B4-BE49-F238E27FC236}">
                <a16:creationId xmlns:a16="http://schemas.microsoft.com/office/drawing/2014/main" id="{325598D1-24F6-0504-F5B2-792E598333BA}"/>
              </a:ext>
            </a:extLst>
          </p:cNvPr>
          <p:cNvSpPr/>
          <p:nvPr userDrawn="1"/>
        </p:nvSpPr>
        <p:spPr>
          <a:xfrm>
            <a:off x="7867627" y="6012521"/>
            <a:ext cx="2743200" cy="687658"/>
          </a:xfrm>
          <a:custGeom>
            <a:avLst/>
            <a:gdLst/>
            <a:ahLst/>
            <a:cxnLst/>
            <a:rect l="l" t="t" r="r" b="b"/>
            <a:pathLst>
              <a:path w="3709192" h="931007">
                <a:moveTo>
                  <a:pt x="0" y="0"/>
                </a:moveTo>
                <a:lnTo>
                  <a:pt x="3709192" y="0"/>
                </a:lnTo>
                <a:lnTo>
                  <a:pt x="3709192" y="931007"/>
                </a:lnTo>
                <a:lnTo>
                  <a:pt x="0" y="931007"/>
                </a:lnTo>
                <a:lnTo>
                  <a:pt x="0" y="0"/>
                </a:lnTo>
                <a:close/>
              </a:path>
            </a:pathLst>
          </a:custGeom>
          <a:blipFill>
            <a:blip r:embed="rId4"/>
            <a:stretch>
              <a:fillRect/>
            </a:stretch>
          </a:blipFill>
        </p:spPr>
      </p:sp>
      <p:sp>
        <p:nvSpPr>
          <p:cNvPr id="6" name="Freeform 21">
            <a:extLst>
              <a:ext uri="{FF2B5EF4-FFF2-40B4-BE49-F238E27FC236}">
                <a16:creationId xmlns:a16="http://schemas.microsoft.com/office/drawing/2014/main" id="{CD87B646-2C45-71AD-B932-CE689F0864DE}"/>
              </a:ext>
            </a:extLst>
          </p:cNvPr>
          <p:cNvSpPr/>
          <p:nvPr userDrawn="1"/>
        </p:nvSpPr>
        <p:spPr>
          <a:xfrm>
            <a:off x="10797467" y="5917322"/>
            <a:ext cx="1296816" cy="855611"/>
          </a:xfrm>
          <a:custGeom>
            <a:avLst/>
            <a:gdLst/>
            <a:ahLst/>
            <a:cxnLst/>
            <a:rect l="l" t="t" r="r" b="b"/>
            <a:pathLst>
              <a:path w="2301307" h="1662947">
                <a:moveTo>
                  <a:pt x="0" y="0"/>
                </a:moveTo>
                <a:lnTo>
                  <a:pt x="2301307" y="0"/>
                </a:lnTo>
                <a:lnTo>
                  <a:pt x="2301307" y="1662947"/>
                </a:lnTo>
                <a:lnTo>
                  <a:pt x="0" y="1662947"/>
                </a:lnTo>
                <a:lnTo>
                  <a:pt x="0" y="0"/>
                </a:lnTo>
                <a:close/>
              </a:path>
            </a:pathLst>
          </a:custGeom>
          <a:blipFill>
            <a:blip r:embed="rId5"/>
            <a:stretch>
              <a:fillRect l="-14231" r="-14231"/>
            </a:stretch>
          </a:blipFill>
        </p:spPr>
      </p:sp>
      <p:sp>
        <p:nvSpPr>
          <p:cNvPr id="37" name="TextBox 36">
            <a:extLst>
              <a:ext uri="{FF2B5EF4-FFF2-40B4-BE49-F238E27FC236}">
                <a16:creationId xmlns:a16="http://schemas.microsoft.com/office/drawing/2014/main" id="{E6EDC905-9B43-BA14-11F4-C9B15BC80756}"/>
              </a:ext>
            </a:extLst>
          </p:cNvPr>
          <p:cNvSpPr txBox="1"/>
          <p:nvPr userDrawn="1"/>
        </p:nvSpPr>
        <p:spPr>
          <a:xfrm>
            <a:off x="11033256" y="271009"/>
            <a:ext cx="1158744"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B788C6"/>
                </a:solidFill>
                <a:effectLst/>
                <a:uLnTx/>
                <a:uFillTx/>
                <a:latin typeface="Lato Bold" panose="020F0502020204030203"/>
                <a:ea typeface="Lato" panose="020F0502020204030203" pitchFamily="34" charset="0"/>
                <a:cs typeface="Lato" panose="020F0502020204030203" pitchFamily="34" charset="0"/>
              </a:rPr>
              <a:t>2023</a:t>
            </a:r>
          </a:p>
        </p:txBody>
      </p:sp>
    </p:spTree>
    <p:extLst>
      <p:ext uri="{BB962C8B-B14F-4D97-AF65-F5344CB8AC3E}">
        <p14:creationId xmlns:p14="http://schemas.microsoft.com/office/powerpoint/2010/main" val="1657727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06A6-2228-E48B-8386-1C19864A75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C09244-600F-E53B-A2FF-E9FBEC74F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75A2-5B4D-BB93-6D2F-41794D08D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5C5D036-39E4-AE3B-D978-00CA884396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EA5F53E8-812A-ED06-82CE-644E44A35C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0729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9E51D-E83E-B089-45D4-58483830D1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CF5B7A-D5D8-5521-1D91-8C16C18A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A2912-A029-DF20-2CC5-E8C02751169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38B6AF90-E676-E19E-1DA5-22E89E0D08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B94140C5-85BB-01CB-F7C7-6470D26BF2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5667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B4DFC75C-46A1-04F0-2B9A-04FED0C9A044}"/>
              </a:ext>
            </a:extLst>
          </p:cNvPr>
          <p:cNvSpPr txBox="1"/>
          <p:nvPr userDrawn="1"/>
        </p:nvSpPr>
        <p:spPr>
          <a:xfrm>
            <a:off x="569344" y="2528754"/>
            <a:ext cx="5451895" cy="900246"/>
          </a:xfrm>
          <a:prstGeom prst="rect">
            <a:avLst/>
          </a:prstGeom>
        </p:spPr>
        <p:txBody>
          <a:bodyPr wrap="square"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10" normalizeH="0" baseline="0" noProof="0" dirty="0">
                <a:ln>
                  <a:noFill/>
                </a:ln>
                <a:solidFill>
                  <a:srgbClr val="892C90"/>
                </a:solidFill>
                <a:effectLst/>
                <a:uLnTx/>
                <a:uFillTx/>
                <a:latin typeface="Lato 2 Bold"/>
                <a:ea typeface="+mn-ea"/>
                <a:cs typeface="+mn-cs"/>
              </a:rPr>
              <a:t>Thank You!</a:t>
            </a:r>
          </a:p>
        </p:txBody>
      </p:sp>
      <p:sp>
        <p:nvSpPr>
          <p:cNvPr id="7" name="Freeform 8">
            <a:extLst>
              <a:ext uri="{FF2B5EF4-FFF2-40B4-BE49-F238E27FC236}">
                <a16:creationId xmlns:a16="http://schemas.microsoft.com/office/drawing/2014/main" id="{E7749051-FFF8-6B1C-EC67-F6A7EF5E977B}"/>
              </a:ext>
            </a:extLst>
          </p:cNvPr>
          <p:cNvSpPr/>
          <p:nvPr userDrawn="1"/>
        </p:nvSpPr>
        <p:spPr>
          <a:xfrm>
            <a:off x="7239001" y="1680098"/>
            <a:ext cx="4114800" cy="3673137"/>
          </a:xfrm>
          <a:custGeom>
            <a:avLst/>
            <a:gdLst/>
            <a:ahLst/>
            <a:cxnLst/>
            <a:rect l="l" t="t" r="r" b="b"/>
            <a:pathLst>
              <a:path w="7665090" h="7147697">
                <a:moveTo>
                  <a:pt x="0" y="0"/>
                </a:moveTo>
                <a:lnTo>
                  <a:pt x="7665090" y="0"/>
                </a:lnTo>
                <a:lnTo>
                  <a:pt x="7665090" y="7147697"/>
                </a:lnTo>
                <a:lnTo>
                  <a:pt x="0" y="7147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24100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645173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22118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SFR-Hold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415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248547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D8922-2FAE-4C47-464B-EE01172C77A4}"/>
              </a:ext>
            </a:extLst>
          </p:cNvPr>
          <p:cNvSpPr>
            <a:spLocks noGrp="1"/>
          </p:cNvSpPr>
          <p:nvPr>
            <p:ph type="body" sz="quarter" idx="20" hasCustomPrompt="1"/>
          </p:nvPr>
        </p:nvSpPr>
        <p:spPr>
          <a:xfrm>
            <a:off x="4464843" y="1252683"/>
            <a:ext cx="3262313" cy="941387"/>
          </a:xfrm>
        </p:spPr>
        <p:txBody>
          <a:bodyPr>
            <a:noAutofit/>
          </a:bodyPr>
          <a:lstStyle>
            <a:lvl1pPr marL="0" indent="0" algn="ctr">
              <a:buNone/>
              <a:defRPr sz="6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cxnSp>
        <p:nvCxnSpPr>
          <p:cNvPr id="7" name="Straight Arrow Connector 6">
            <a:extLst>
              <a:ext uri="{FF2B5EF4-FFF2-40B4-BE49-F238E27FC236}">
                <a16:creationId xmlns:a16="http://schemas.microsoft.com/office/drawing/2014/main" id="{CA2163BB-28BF-D13F-40F7-ADECCD8F3D69}"/>
              </a:ext>
            </a:extLst>
          </p:cNvPr>
          <p:cNvCxnSpPr/>
          <p:nvPr userDrawn="1"/>
        </p:nvCxnSpPr>
        <p:spPr>
          <a:xfrm>
            <a:off x="4129741" y="2829772"/>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4E082836-95DA-AD9B-6B48-F56CA174EA8C}"/>
              </a:ext>
            </a:extLst>
          </p:cNvPr>
          <p:cNvSpPr>
            <a:spLocks noGrp="1"/>
          </p:cNvSpPr>
          <p:nvPr>
            <p:ph type="body" sz="quarter" idx="21" hasCustomPrompt="1"/>
          </p:nvPr>
        </p:nvSpPr>
        <p:spPr>
          <a:xfrm>
            <a:off x="4464843" y="3361797"/>
            <a:ext cx="3262313" cy="728792"/>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9" name="Text Placeholder 4">
            <a:extLst>
              <a:ext uri="{FF2B5EF4-FFF2-40B4-BE49-F238E27FC236}">
                <a16:creationId xmlns:a16="http://schemas.microsoft.com/office/drawing/2014/main" id="{B3F7B43A-732F-0D92-035C-62805F41045E}"/>
              </a:ext>
            </a:extLst>
          </p:cNvPr>
          <p:cNvSpPr>
            <a:spLocks noGrp="1"/>
          </p:cNvSpPr>
          <p:nvPr>
            <p:ph type="body" sz="quarter" idx="22" hasCustomPrompt="1"/>
          </p:nvPr>
        </p:nvSpPr>
        <p:spPr>
          <a:xfrm>
            <a:off x="4464843" y="4352983"/>
            <a:ext cx="3262313" cy="731779"/>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390703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Sub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758171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Tree>
    <p:extLst>
      <p:ext uri="{BB962C8B-B14F-4D97-AF65-F5344CB8AC3E}">
        <p14:creationId xmlns:p14="http://schemas.microsoft.com/office/powerpoint/2010/main" val="1052879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48BE-D08C-CC80-230F-630432F1E8B0}"/>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416D8B0A-4EB8-011B-69A1-4A85DC996B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AEBC5-4484-3192-416A-5640BC25E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2ECEC8B2-B5F2-3064-2F8B-1AC3DF4F0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0C6F225F-9662-1802-6851-40C5DFCAE9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06074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F432B41-86BB-F253-1EBA-8456870F9536}"/>
              </a:ext>
            </a:extLst>
          </p:cNvPr>
          <p:cNvSpPr>
            <a:spLocks noGrp="1"/>
          </p:cNvSpPr>
          <p:nvPr>
            <p:ph sz="quarter" idx="13" hasCustomPrompt="1"/>
          </p:nvPr>
        </p:nvSpPr>
        <p:spPr>
          <a:xfrm>
            <a:off x="838200" y="2263775"/>
            <a:ext cx="4840288" cy="4441825"/>
          </a:xfrm>
        </p:spPr>
        <p:txBody>
          <a:bodyPr/>
          <a:lstStyle>
            <a:lvl1pPr marL="0" indent="0">
              <a:buFont typeface="Arial" panose="020B0604020202020204" pitchFamily="34" charset="0"/>
              <a:buNone/>
              <a:defRPr sz="2400" b="0">
                <a:solidFill>
                  <a:schemeClr val="tx1"/>
                </a:solidFill>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00000"/>
                </a:solidFill>
                <a:latin typeface="Lato"/>
              </a:rPr>
              <a:t> </a:t>
            </a: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p:txBody>
      </p:sp>
      <p:sp>
        <p:nvSpPr>
          <p:cNvPr id="17" name="Chart Placeholder 16">
            <a:extLst>
              <a:ext uri="{FF2B5EF4-FFF2-40B4-BE49-F238E27FC236}">
                <a16:creationId xmlns:a16="http://schemas.microsoft.com/office/drawing/2014/main" id="{116EEA35-981C-6696-4227-4CCBCCBA6802}"/>
              </a:ext>
            </a:extLst>
          </p:cNvPr>
          <p:cNvSpPr>
            <a:spLocks noGrp="1"/>
          </p:cNvSpPr>
          <p:nvPr>
            <p:ph type="chart" sz="quarter" idx="14"/>
          </p:nvPr>
        </p:nvSpPr>
        <p:spPr>
          <a:xfrm>
            <a:off x="6096000" y="2263775"/>
            <a:ext cx="5257800" cy="3694113"/>
          </a:xfrm>
        </p:spPr>
        <p:txBody>
          <a:bodyPr/>
          <a:lstStyle>
            <a:lvl1pPr>
              <a:defRPr>
                <a:latin typeface="Corbel" panose="020B0503020204020204" pitchFamily="34" charset="0"/>
              </a:defRPr>
            </a:lvl1pPr>
          </a:lstStyle>
          <a:p>
            <a:r>
              <a:rPr lang="en-US" dirty="0"/>
              <a:t>Click icon to add chart</a:t>
            </a:r>
          </a:p>
        </p:txBody>
      </p:sp>
      <p:sp>
        <p:nvSpPr>
          <p:cNvPr id="19" name="Text Placeholder 18">
            <a:extLst>
              <a:ext uri="{FF2B5EF4-FFF2-40B4-BE49-F238E27FC236}">
                <a16:creationId xmlns:a16="http://schemas.microsoft.com/office/drawing/2014/main" id="{D2E4C6CE-67B0-0684-3471-E3AB59D94927}"/>
              </a:ext>
            </a:extLst>
          </p:cNvPr>
          <p:cNvSpPr>
            <a:spLocks noGrp="1"/>
          </p:cNvSpPr>
          <p:nvPr>
            <p:ph type="body" sz="quarter" idx="15" hasCustomPrompt="1"/>
          </p:nvPr>
        </p:nvSpPr>
        <p:spPr>
          <a:xfrm>
            <a:off x="6227757" y="6091276"/>
            <a:ext cx="4773613" cy="365125"/>
          </a:xfrm>
        </p:spPr>
        <p:txBody>
          <a:bodyPr>
            <a:noAutofit/>
          </a:bodyPr>
          <a:lstStyle>
            <a:lvl1pPr marL="0" indent="0" algn="ctr">
              <a:buNone/>
              <a:defRPr sz="2000" i="1">
                <a:solidFill>
                  <a:schemeClr val="tx1"/>
                </a:solidFill>
                <a:latin typeface="Corbel" panose="020B0503020204020204" pitchFamily="34" charset="0"/>
              </a:defRPr>
            </a:lvl1pPr>
          </a:lstStyle>
          <a:p>
            <a:pPr lvl="0"/>
            <a:r>
              <a:rPr lang="en-US"/>
              <a:t>Fig 1. Lorem ipsum dolor sit </a:t>
            </a:r>
            <a:r>
              <a:rPr lang="en-US" err="1"/>
              <a:t>amet</a:t>
            </a:r>
            <a:endParaRPr lang="en-US"/>
          </a:p>
        </p:txBody>
      </p:sp>
      <p:sp>
        <p:nvSpPr>
          <p:cNvPr id="2" name="Text Placeholder 10">
            <a:extLst>
              <a:ext uri="{FF2B5EF4-FFF2-40B4-BE49-F238E27FC236}">
                <a16:creationId xmlns:a16="http://schemas.microsoft.com/office/drawing/2014/main" id="{73B33D60-446E-81EE-ACF3-C7E8FDE839A5}"/>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29133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809B4EC-6ABC-57CB-F1EF-89617FBB6954}"/>
              </a:ext>
            </a:extLst>
          </p:cNvPr>
          <p:cNvSpPr>
            <a:spLocks noGrp="1"/>
          </p:cNvSpPr>
          <p:nvPr>
            <p:ph type="body" sz="quarter" idx="10" hasCustomPrompt="1"/>
          </p:nvPr>
        </p:nvSpPr>
        <p:spPr>
          <a:xfrm>
            <a:off x="838201"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0" name="Text Placeholder 17">
            <a:extLst>
              <a:ext uri="{FF2B5EF4-FFF2-40B4-BE49-F238E27FC236}">
                <a16:creationId xmlns:a16="http://schemas.microsoft.com/office/drawing/2014/main" id="{B967139F-5F6C-2518-F0DC-7DE5E2B245B0}"/>
              </a:ext>
            </a:extLst>
          </p:cNvPr>
          <p:cNvSpPr>
            <a:spLocks noGrp="1"/>
          </p:cNvSpPr>
          <p:nvPr>
            <p:ph type="body" sz="quarter" idx="11" hasCustomPrompt="1"/>
          </p:nvPr>
        </p:nvSpPr>
        <p:spPr>
          <a:xfrm>
            <a:off x="6416676"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 name="Text Placeholder 10">
            <a:extLst>
              <a:ext uri="{FF2B5EF4-FFF2-40B4-BE49-F238E27FC236}">
                <a16:creationId xmlns:a16="http://schemas.microsoft.com/office/drawing/2014/main" id="{A2B37C21-9E4D-87AD-F720-5EDE15E746F0}"/>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565167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har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12">
            <a:extLst>
              <a:ext uri="{FF2B5EF4-FFF2-40B4-BE49-F238E27FC236}">
                <a16:creationId xmlns:a16="http://schemas.microsoft.com/office/drawing/2014/main" id="{659737B2-0F07-741C-0091-DD5CBDCCF85A}"/>
              </a:ext>
            </a:extLst>
          </p:cNvPr>
          <p:cNvSpPr>
            <a:spLocks noGrp="1"/>
          </p:cNvSpPr>
          <p:nvPr>
            <p:ph sz="quarter" idx="13" hasCustomPrompt="1"/>
          </p:nvPr>
        </p:nvSpPr>
        <p:spPr>
          <a:xfrm>
            <a:off x="6939222" y="5170796"/>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lvl="0"/>
            <a:endParaRPr lang="en-US"/>
          </a:p>
        </p:txBody>
      </p:sp>
      <p:sp>
        <p:nvSpPr>
          <p:cNvPr id="12" name="Content Placeholder 12">
            <a:extLst>
              <a:ext uri="{FF2B5EF4-FFF2-40B4-BE49-F238E27FC236}">
                <a16:creationId xmlns:a16="http://schemas.microsoft.com/office/drawing/2014/main" id="{A008C7A6-1F6D-6086-D4F4-79B37AECA95D}"/>
              </a:ext>
            </a:extLst>
          </p:cNvPr>
          <p:cNvSpPr>
            <a:spLocks noGrp="1"/>
          </p:cNvSpPr>
          <p:nvPr>
            <p:ph sz="quarter" idx="14" hasCustomPrompt="1"/>
          </p:nvPr>
        </p:nvSpPr>
        <p:spPr>
          <a:xfrm>
            <a:off x="990601" y="5170797"/>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p:txBody>
      </p:sp>
      <p:sp>
        <p:nvSpPr>
          <p:cNvPr id="14" name="Chart Placeholder 13">
            <a:extLst>
              <a:ext uri="{FF2B5EF4-FFF2-40B4-BE49-F238E27FC236}">
                <a16:creationId xmlns:a16="http://schemas.microsoft.com/office/drawing/2014/main" id="{83C584BE-1226-9147-DBCD-743AB5269941}"/>
              </a:ext>
            </a:extLst>
          </p:cNvPr>
          <p:cNvSpPr>
            <a:spLocks noGrp="1"/>
          </p:cNvSpPr>
          <p:nvPr>
            <p:ph type="chart" sz="quarter" idx="15"/>
          </p:nvPr>
        </p:nvSpPr>
        <p:spPr>
          <a:xfrm>
            <a:off x="852683" y="1951037"/>
            <a:ext cx="4630738" cy="2955925"/>
          </a:xfrm>
        </p:spPr>
        <p:txBody>
          <a:bodyPr/>
          <a:lstStyle>
            <a:lvl1pPr>
              <a:defRPr>
                <a:latin typeface="Corbel" panose="020B0503020204020204" pitchFamily="34" charset="0"/>
              </a:defRPr>
            </a:lvl1pPr>
          </a:lstStyle>
          <a:p>
            <a:r>
              <a:rPr lang="en-US"/>
              <a:t>Click icon to add chart</a:t>
            </a:r>
          </a:p>
        </p:txBody>
      </p:sp>
      <p:sp>
        <p:nvSpPr>
          <p:cNvPr id="15" name="Chart Placeholder 13">
            <a:extLst>
              <a:ext uri="{FF2B5EF4-FFF2-40B4-BE49-F238E27FC236}">
                <a16:creationId xmlns:a16="http://schemas.microsoft.com/office/drawing/2014/main" id="{F00E37BE-032A-03BE-918D-4B0097C92A2B}"/>
              </a:ext>
            </a:extLst>
          </p:cNvPr>
          <p:cNvSpPr>
            <a:spLocks noGrp="1"/>
          </p:cNvSpPr>
          <p:nvPr>
            <p:ph type="chart" sz="quarter" idx="16"/>
          </p:nvPr>
        </p:nvSpPr>
        <p:spPr>
          <a:xfrm>
            <a:off x="6801304" y="1951037"/>
            <a:ext cx="4630738" cy="2955925"/>
          </a:xfrm>
        </p:spPr>
        <p:txBody>
          <a:bodyPr/>
          <a:lstStyle>
            <a:lvl1pPr>
              <a:defRPr>
                <a:latin typeface="Corbel" panose="020B0503020204020204" pitchFamily="34" charset="0"/>
              </a:defRPr>
            </a:lvl1pPr>
          </a:lstStyle>
          <a:p>
            <a:r>
              <a:rPr lang="en-US"/>
              <a:t>Click icon to add chart</a:t>
            </a:r>
          </a:p>
        </p:txBody>
      </p:sp>
      <p:sp>
        <p:nvSpPr>
          <p:cNvPr id="2" name="Text Placeholder 10">
            <a:extLst>
              <a:ext uri="{FF2B5EF4-FFF2-40B4-BE49-F238E27FC236}">
                <a16:creationId xmlns:a16="http://schemas.microsoft.com/office/drawing/2014/main" id="{85385CD5-DD52-036F-AAB6-7E500F4069E9}"/>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2">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24811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and Blue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hart Placeholder 15">
            <a:extLst>
              <a:ext uri="{FF2B5EF4-FFF2-40B4-BE49-F238E27FC236}">
                <a16:creationId xmlns:a16="http://schemas.microsoft.com/office/drawing/2014/main" id="{1E426B9E-D2D9-20B7-1414-83C8BA5568E0}"/>
              </a:ext>
            </a:extLst>
          </p:cNvPr>
          <p:cNvSpPr>
            <a:spLocks noGrp="1"/>
          </p:cNvSpPr>
          <p:nvPr>
            <p:ph type="chart" sz="quarter" idx="14"/>
          </p:nvPr>
        </p:nvSpPr>
        <p:spPr>
          <a:xfrm>
            <a:off x="415926" y="2216286"/>
            <a:ext cx="7246937" cy="3725862"/>
          </a:xfrm>
        </p:spPr>
        <p:txBody>
          <a:bodyPr/>
          <a:lstStyle>
            <a:lvl1pPr>
              <a:defRPr>
                <a:latin typeface="Corbel" panose="020B0503020204020204" pitchFamily="34" charset="0"/>
              </a:defRPr>
            </a:lvl1pPr>
          </a:lstStyle>
          <a:p>
            <a:r>
              <a:rPr lang="en-US"/>
              <a:t>Click icon to add chart</a:t>
            </a:r>
          </a:p>
        </p:txBody>
      </p:sp>
      <p:sp>
        <p:nvSpPr>
          <p:cNvPr id="18" name="Content Placeholder 17">
            <a:extLst>
              <a:ext uri="{FF2B5EF4-FFF2-40B4-BE49-F238E27FC236}">
                <a16:creationId xmlns:a16="http://schemas.microsoft.com/office/drawing/2014/main" id="{870F39F4-DABB-86E8-143D-7CBAA28E8B51}"/>
              </a:ext>
            </a:extLst>
          </p:cNvPr>
          <p:cNvSpPr>
            <a:spLocks noGrp="1"/>
          </p:cNvSpPr>
          <p:nvPr>
            <p:ph sz="quarter" idx="15" hasCustomPrompt="1"/>
          </p:nvPr>
        </p:nvSpPr>
        <p:spPr>
          <a:xfrm>
            <a:off x="8116886" y="2749550"/>
            <a:ext cx="3659188" cy="1019175"/>
          </a:xfrm>
          <a:solidFill>
            <a:schemeClr val="accent1">
              <a:lumMod val="40000"/>
              <a:lumOff val="60000"/>
            </a:schemeClr>
          </a:solidFill>
        </p:spPr>
        <p:txBody>
          <a:bodyPr/>
          <a:lstStyle>
            <a:lvl1pPr marL="0" indent="0" algn="ctr">
              <a:buFontTx/>
              <a:buNone/>
              <a:defRPr>
                <a:solidFill>
                  <a:srgbClr val="023856"/>
                </a:solidFill>
                <a:latin typeface="Corbel" panose="020B0503020204020204" pitchFamily="34" charset="0"/>
              </a:defRPr>
            </a:lvl1pPr>
          </a:lstStyle>
          <a:p>
            <a:pPr lvl="0"/>
            <a:r>
              <a:rPr lang="en-US"/>
              <a:t>Lorem Ipsum Dolor set</a:t>
            </a:r>
          </a:p>
        </p:txBody>
      </p:sp>
      <p:sp>
        <p:nvSpPr>
          <p:cNvPr id="25" name="Content Placeholder 12">
            <a:extLst>
              <a:ext uri="{FF2B5EF4-FFF2-40B4-BE49-F238E27FC236}">
                <a16:creationId xmlns:a16="http://schemas.microsoft.com/office/drawing/2014/main" id="{C73A3254-D3EE-3359-DBE7-397DF6AA7FEE}"/>
              </a:ext>
            </a:extLst>
          </p:cNvPr>
          <p:cNvSpPr>
            <a:spLocks noGrp="1"/>
          </p:cNvSpPr>
          <p:nvPr>
            <p:ph sz="quarter" idx="16" hasCustomPrompt="1"/>
          </p:nvPr>
        </p:nvSpPr>
        <p:spPr>
          <a:xfrm>
            <a:off x="8116885" y="3978116"/>
            <a:ext cx="3659189" cy="818453"/>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tabLst/>
              <a:defRPr/>
            </a:pPr>
            <a:endParaRPr lang="en-US" sz="2400" spc="-5">
              <a:solidFill>
                <a:srgbClr val="000000"/>
              </a:solidFill>
              <a:latin typeface="Lato"/>
            </a:endParaRPr>
          </a:p>
          <a:p>
            <a:pPr lvl="0"/>
            <a:endParaRPr lang="en-US"/>
          </a:p>
        </p:txBody>
      </p:sp>
      <p:sp>
        <p:nvSpPr>
          <p:cNvPr id="3" name="Text Placeholder 10">
            <a:extLst>
              <a:ext uri="{FF2B5EF4-FFF2-40B4-BE49-F238E27FC236}">
                <a16:creationId xmlns:a16="http://schemas.microsoft.com/office/drawing/2014/main" id="{8E1A5D81-D9AF-2405-B10F-A5CB9FDFC6C8}"/>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79306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7282-6563-BD57-A4BC-1D6616F1A79D}"/>
              </a:ext>
            </a:extLst>
          </p:cNvPr>
          <p:cNvSpPr>
            <a:spLocks noGrp="1"/>
          </p:cNvSpPr>
          <p:nvPr>
            <p:ph sz="half" idx="1"/>
          </p:nvPr>
        </p:nvSpPr>
        <p:spPr>
          <a:xfrm>
            <a:off x="838200" y="2144954"/>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F22E9-8962-FCF5-8FFB-F71D13CB8270}"/>
              </a:ext>
            </a:extLst>
          </p:cNvPr>
          <p:cNvSpPr>
            <a:spLocks noGrp="1"/>
          </p:cNvSpPr>
          <p:nvPr>
            <p:ph sz="half" idx="2"/>
          </p:nvPr>
        </p:nvSpPr>
        <p:spPr>
          <a:xfrm>
            <a:off x="6172202" y="2144953"/>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DF507CC0-D0E6-769C-E2A6-66CB2BBA895B}"/>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968561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age Blue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200" y="4505509"/>
            <a:ext cx="10515600" cy="1936750"/>
          </a:xfrm>
          <a:solidFill>
            <a:schemeClr val="accent1">
              <a:lumMod val="20000"/>
              <a:lumOff val="8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888808"/>
            <a:ext cx="10515600" cy="2421520"/>
          </a:xfrm>
        </p:spPr>
        <p:txBody>
          <a:bodyPr/>
          <a:lstStyle>
            <a:lvl1pPr>
              <a:defRPr>
                <a:latin typeface="Corbel" panose="020B0503020204020204" pitchFamily="34" charset="0"/>
              </a:defRPr>
            </a:lvl1pPr>
          </a:lstStyle>
          <a:p>
            <a:r>
              <a:rPr lang="en-US"/>
              <a:t>Click icon to add table</a:t>
            </a:r>
          </a:p>
        </p:txBody>
      </p:sp>
      <p:sp>
        <p:nvSpPr>
          <p:cNvPr id="3" name="Text Placeholder 10">
            <a:extLst>
              <a:ext uri="{FF2B5EF4-FFF2-40B4-BE49-F238E27FC236}">
                <a16:creationId xmlns:a16="http://schemas.microsoft.com/office/drawing/2014/main" id="{74E11498-FD17-7E53-272F-ED19B8ACA37B}"/>
              </a:ext>
            </a:extLst>
          </p:cNvPr>
          <p:cNvSpPr>
            <a:spLocks noGrp="1"/>
          </p:cNvSpPr>
          <p:nvPr>
            <p:ph type="body" sz="quarter" idx="18"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56486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900238"/>
            <a:ext cx="10515600" cy="2421520"/>
          </a:xfrm>
        </p:spPr>
        <p:txBody>
          <a:bodyPr/>
          <a:lstStyle>
            <a:lvl1pPr>
              <a:defRPr>
                <a:latin typeface="Corbel" panose="020B0503020204020204" pitchFamily="34" charset="0"/>
              </a:defRPr>
            </a:lvl1pPr>
          </a:lstStyle>
          <a:p>
            <a:r>
              <a:rPr lang="en-US"/>
              <a:t>Click icon to add table</a:t>
            </a:r>
          </a:p>
        </p:txBody>
      </p:sp>
      <p:sp>
        <p:nvSpPr>
          <p:cNvPr id="4" name="Text Placeholder 3">
            <a:extLst>
              <a:ext uri="{FF2B5EF4-FFF2-40B4-BE49-F238E27FC236}">
                <a16:creationId xmlns:a16="http://schemas.microsoft.com/office/drawing/2014/main" id="{5089E885-0E6C-7614-2C2B-D508B8910F87}"/>
              </a:ext>
            </a:extLst>
          </p:cNvPr>
          <p:cNvSpPr>
            <a:spLocks noGrp="1"/>
          </p:cNvSpPr>
          <p:nvPr>
            <p:ph type="body" sz="quarter" idx="18" hasCustomPrompt="1"/>
          </p:nvPr>
        </p:nvSpPr>
        <p:spPr>
          <a:xfrm>
            <a:off x="838200" y="4582681"/>
            <a:ext cx="105156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5" name="Text Placeholder 3">
            <a:extLst>
              <a:ext uri="{FF2B5EF4-FFF2-40B4-BE49-F238E27FC236}">
                <a16:creationId xmlns:a16="http://schemas.microsoft.com/office/drawing/2014/main" id="{6EB964D6-A3C2-9FFF-A2DE-A902ABE5EB7B}"/>
              </a:ext>
            </a:extLst>
          </p:cNvPr>
          <p:cNvSpPr>
            <a:spLocks noGrp="1"/>
          </p:cNvSpPr>
          <p:nvPr>
            <p:ph type="body" sz="quarter" idx="19" hasCustomPrompt="1"/>
          </p:nvPr>
        </p:nvSpPr>
        <p:spPr>
          <a:xfrm>
            <a:off x="838200" y="5426941"/>
            <a:ext cx="10515600" cy="109855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2" name="Text Placeholder 10">
            <a:extLst>
              <a:ext uri="{FF2B5EF4-FFF2-40B4-BE49-F238E27FC236}">
                <a16:creationId xmlns:a16="http://schemas.microsoft.com/office/drawing/2014/main" id="{DBC5D582-22EE-A35F-F908-74C669BE3DCC}"/>
              </a:ext>
            </a:extLst>
          </p:cNvPr>
          <p:cNvSpPr>
            <a:spLocks noGrp="1"/>
          </p:cNvSpPr>
          <p:nvPr>
            <p:ph type="body" sz="quarter" idx="20"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744786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199" y="2263921"/>
            <a:ext cx="10515600" cy="3643230"/>
          </a:xfrm>
          <a:solidFill>
            <a:schemeClr val="tx1">
              <a:lumMod val="10000"/>
              <a:lumOff val="9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2" name="Text Placeholder 10">
            <a:extLst>
              <a:ext uri="{FF2B5EF4-FFF2-40B4-BE49-F238E27FC236}">
                <a16:creationId xmlns:a16="http://schemas.microsoft.com/office/drawing/2014/main" id="{1BD610BF-EE67-135C-3EBF-5D9E8122F742}"/>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07417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Images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5ECE2D-F38C-CC52-CAF9-018494AB2D22}"/>
              </a:ext>
            </a:extLst>
          </p:cNvPr>
          <p:cNvSpPr>
            <a:spLocks noGrp="1"/>
          </p:cNvSpPr>
          <p:nvPr>
            <p:ph type="pic" sz="quarter" idx="13"/>
          </p:nvPr>
        </p:nvSpPr>
        <p:spPr>
          <a:xfrm>
            <a:off x="838200" y="2101917"/>
            <a:ext cx="2743200" cy="3948112"/>
          </a:xfrm>
        </p:spPr>
        <p:txBody>
          <a:bodyPr/>
          <a:lstStyle>
            <a:lvl1pPr>
              <a:defRPr>
                <a:latin typeface="Corbel" panose="020B0503020204020204" pitchFamily="34" charset="0"/>
              </a:defRPr>
            </a:lvl1pPr>
          </a:lstStyle>
          <a:p>
            <a:r>
              <a:rPr lang="en-US"/>
              <a:t>Click icon to add picture</a:t>
            </a:r>
          </a:p>
        </p:txBody>
      </p:sp>
      <p:sp>
        <p:nvSpPr>
          <p:cNvPr id="12" name="Picture Placeholder 10">
            <a:extLst>
              <a:ext uri="{FF2B5EF4-FFF2-40B4-BE49-F238E27FC236}">
                <a16:creationId xmlns:a16="http://schemas.microsoft.com/office/drawing/2014/main" id="{C1232DDC-6112-05E5-EE33-FDA7798C5C37}"/>
              </a:ext>
            </a:extLst>
          </p:cNvPr>
          <p:cNvSpPr>
            <a:spLocks noGrp="1"/>
          </p:cNvSpPr>
          <p:nvPr>
            <p:ph type="pic" sz="quarter" idx="14"/>
          </p:nvPr>
        </p:nvSpPr>
        <p:spPr>
          <a:xfrm>
            <a:off x="3733800" y="2116720"/>
            <a:ext cx="2743200" cy="3948112"/>
          </a:xfrm>
        </p:spPr>
        <p:txBody>
          <a:bodyPr/>
          <a:lstStyle>
            <a:lvl1pPr>
              <a:defRPr>
                <a:latin typeface="Corbel" panose="020B0503020204020204" pitchFamily="34" charset="0"/>
              </a:defRPr>
            </a:lvl1pPr>
          </a:lstStyle>
          <a:p>
            <a:r>
              <a:rPr lang="en-US"/>
              <a:t>Click icon to add picture</a:t>
            </a:r>
          </a:p>
        </p:txBody>
      </p:sp>
      <p:sp>
        <p:nvSpPr>
          <p:cNvPr id="14" name="Text Placeholder 3">
            <a:extLst>
              <a:ext uri="{FF2B5EF4-FFF2-40B4-BE49-F238E27FC236}">
                <a16:creationId xmlns:a16="http://schemas.microsoft.com/office/drawing/2014/main" id="{CE7378F9-69F8-85CE-DCFE-1E46D53DD8B1}"/>
              </a:ext>
            </a:extLst>
          </p:cNvPr>
          <p:cNvSpPr>
            <a:spLocks noGrp="1"/>
          </p:cNvSpPr>
          <p:nvPr>
            <p:ph type="body" sz="quarter" idx="18" hasCustomPrompt="1"/>
          </p:nvPr>
        </p:nvSpPr>
        <p:spPr>
          <a:xfrm>
            <a:off x="6629400" y="2116720"/>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5" name="Text Placeholder 3">
            <a:extLst>
              <a:ext uri="{FF2B5EF4-FFF2-40B4-BE49-F238E27FC236}">
                <a16:creationId xmlns:a16="http://schemas.microsoft.com/office/drawing/2014/main" id="{126281E3-7CB2-3787-3B9E-93DACDE207D9}"/>
              </a:ext>
            </a:extLst>
          </p:cNvPr>
          <p:cNvSpPr>
            <a:spLocks noGrp="1"/>
          </p:cNvSpPr>
          <p:nvPr>
            <p:ph type="body" sz="quarter" idx="19" hasCustomPrompt="1"/>
          </p:nvPr>
        </p:nvSpPr>
        <p:spPr>
          <a:xfrm>
            <a:off x="6629400" y="3474891"/>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6" name="Text Placeholder 3">
            <a:extLst>
              <a:ext uri="{FF2B5EF4-FFF2-40B4-BE49-F238E27FC236}">
                <a16:creationId xmlns:a16="http://schemas.microsoft.com/office/drawing/2014/main" id="{D84BCE82-58CD-F23D-B417-1C037A87C549}"/>
              </a:ext>
            </a:extLst>
          </p:cNvPr>
          <p:cNvSpPr>
            <a:spLocks noGrp="1"/>
          </p:cNvSpPr>
          <p:nvPr>
            <p:ph type="body" sz="quarter" idx="20" hasCustomPrompt="1"/>
          </p:nvPr>
        </p:nvSpPr>
        <p:spPr>
          <a:xfrm>
            <a:off x="6629400" y="4833062"/>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3" name="Text Placeholder 10">
            <a:extLst>
              <a:ext uri="{FF2B5EF4-FFF2-40B4-BE49-F238E27FC236}">
                <a16:creationId xmlns:a16="http://schemas.microsoft.com/office/drawing/2014/main" id="{866DC685-3651-CE4A-8E82-9BC356BD8284}"/>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713791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E5C-F4F1-CBA0-E1DD-C153707C61A7}"/>
              </a:ext>
            </a:extLst>
          </p:cNvPr>
          <p:cNvSpPr>
            <a:spLocks noGrp="1"/>
          </p:cNvSpPr>
          <p:nvPr>
            <p:ph type="title" hasCustomPrompt="1"/>
          </p:nvPr>
        </p:nvSpPr>
        <p:spPr>
          <a:xfrm>
            <a:off x="839788" y="1275911"/>
            <a:ext cx="3932237" cy="1600200"/>
          </a:xfrm>
        </p:spPr>
        <p:txBody>
          <a:bodyPr anchor="b"/>
          <a:lstStyle>
            <a:lvl1pPr>
              <a:defRPr sz="3200">
                <a:solidFill>
                  <a:schemeClr val="tx1">
                    <a:lumMod val="75000"/>
                  </a:schemeClr>
                </a:solidFill>
                <a:latin typeface="Corbel" panose="020B0503020204020204" pitchFamily="34" charset="0"/>
              </a:defRPr>
            </a:lvl1pPr>
          </a:lstStyle>
          <a:p>
            <a:r>
              <a:rPr lang="en-US" sz="3200" spc="10" dirty="0">
                <a:solidFill>
                  <a:srgbClr val="023856"/>
                </a:solidFill>
                <a:latin typeface="Lato Bold"/>
              </a:rPr>
              <a:t>Lorem Ipsum Dolor Sit </a:t>
            </a:r>
            <a:r>
              <a:rPr lang="en-US" sz="3200" spc="10" dirty="0" err="1">
                <a:solidFill>
                  <a:srgbClr val="023856"/>
                </a:solidFill>
                <a:latin typeface="Lato Bold"/>
              </a:rPr>
              <a:t>Amet</a:t>
            </a:r>
            <a:endParaRPr lang="en-US" dirty="0"/>
          </a:p>
        </p:txBody>
      </p:sp>
      <p:sp>
        <p:nvSpPr>
          <p:cNvPr id="3" name="Content Placeholder 2">
            <a:extLst>
              <a:ext uri="{FF2B5EF4-FFF2-40B4-BE49-F238E27FC236}">
                <a16:creationId xmlns:a16="http://schemas.microsoft.com/office/drawing/2014/main" id="{65D9C1ED-AFAE-FE2D-1CF9-B508F42B1568}"/>
              </a:ext>
            </a:extLst>
          </p:cNvPr>
          <p:cNvSpPr>
            <a:spLocks noGrp="1"/>
          </p:cNvSpPr>
          <p:nvPr>
            <p:ph idx="1"/>
          </p:nvPr>
        </p:nvSpPr>
        <p:spPr>
          <a:xfrm>
            <a:off x="5183188" y="1806136"/>
            <a:ext cx="6172200" cy="4873625"/>
          </a:xfrm>
        </p:spPr>
        <p:txBody>
          <a:bodyPr/>
          <a:lstStyle>
            <a:lvl1pPr>
              <a:defRPr sz="3200">
                <a:latin typeface="Corbel" panose="020B0503020204020204" pitchFamily="34" charset="0"/>
              </a:defRPr>
            </a:lvl1pPr>
            <a:lvl2pPr>
              <a:defRPr sz="2800">
                <a:latin typeface="Corbel" panose="020B0503020204020204" pitchFamily="34" charset="0"/>
              </a:defRPr>
            </a:lvl2pPr>
            <a:lvl3pPr>
              <a:defRPr sz="2400">
                <a:latin typeface="Corbel" panose="020B0503020204020204" pitchFamily="34" charset="0"/>
              </a:defRPr>
            </a:lvl3pPr>
            <a:lvl4pPr>
              <a:defRPr sz="2000">
                <a:latin typeface="Corbel" panose="020B0503020204020204" pitchFamily="34" charset="0"/>
              </a:defRPr>
            </a:lvl4pPr>
            <a:lvl5pPr>
              <a:defRPr sz="2000">
                <a:latin typeface="Corbel" panose="020B05030202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F8991CC-2C04-CF51-2842-EDFBC4DB04B2}"/>
              </a:ext>
            </a:extLst>
          </p:cNvPr>
          <p:cNvSpPr>
            <a:spLocks noGrp="1"/>
          </p:cNvSpPr>
          <p:nvPr>
            <p:ph type="body" sz="half" idx="2"/>
          </p:nvPr>
        </p:nvSpPr>
        <p:spPr>
          <a:xfrm>
            <a:off x="839788" y="2874524"/>
            <a:ext cx="3932237" cy="3811588"/>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7353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E4F7-990B-DE57-DB13-736E541F47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E8FF3-BB36-B4E6-1AC8-F6AE4A8BB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B86B0-601E-036A-4D0B-765DD0E1FC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E5AAB283-ABF9-5255-F00D-0B900A59B7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4856A1A1-3515-C73F-BCF6-5C8101841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58539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F248-CFEB-4E8F-3385-D6FDBB3BBF17}"/>
              </a:ext>
            </a:extLst>
          </p:cNvPr>
          <p:cNvSpPr>
            <a:spLocks noGrp="1"/>
          </p:cNvSpPr>
          <p:nvPr>
            <p:ph type="title" hasCustomPrompt="1"/>
          </p:nvPr>
        </p:nvSpPr>
        <p:spPr>
          <a:xfrm>
            <a:off x="839788" y="1374268"/>
            <a:ext cx="3932237" cy="1600200"/>
          </a:xfrm>
        </p:spPr>
        <p:txBody>
          <a:bodyPr anchor="b"/>
          <a:lstStyle>
            <a:lvl1pPr>
              <a:defRPr sz="3200">
                <a:latin typeface="Corbel" panose="020B0503020204020204" pitchFamily="34" charset="0"/>
              </a:defRPr>
            </a:lvl1pPr>
          </a:lstStyle>
          <a:p>
            <a:r>
              <a:rPr lang="en-US" sz="3200" spc="10">
                <a:solidFill>
                  <a:srgbClr val="023856"/>
                </a:solidFill>
                <a:latin typeface="Lato Bold"/>
              </a:rPr>
              <a:t>Lorem Ipsum Dolor Sit </a:t>
            </a:r>
            <a:r>
              <a:rPr lang="en-US" sz="3200" spc="10" err="1">
                <a:solidFill>
                  <a:srgbClr val="023856"/>
                </a:solidFill>
                <a:latin typeface="Lato Bold"/>
              </a:rPr>
              <a:t>Amet</a:t>
            </a:r>
            <a:endParaRPr lang="en-US"/>
          </a:p>
        </p:txBody>
      </p:sp>
      <p:sp>
        <p:nvSpPr>
          <p:cNvPr id="3" name="Picture Placeholder 2">
            <a:extLst>
              <a:ext uri="{FF2B5EF4-FFF2-40B4-BE49-F238E27FC236}">
                <a16:creationId xmlns:a16="http://schemas.microsoft.com/office/drawing/2014/main" id="{B8DAB23C-DAC4-6F4B-7715-190E00438EA2}"/>
              </a:ext>
            </a:extLst>
          </p:cNvPr>
          <p:cNvSpPr>
            <a:spLocks noGrp="1"/>
          </p:cNvSpPr>
          <p:nvPr>
            <p:ph type="pic" idx="1"/>
          </p:nvPr>
        </p:nvSpPr>
        <p:spPr>
          <a:xfrm>
            <a:off x="5180012" y="1639759"/>
            <a:ext cx="6172200" cy="4873625"/>
          </a:xfrm>
        </p:spPr>
        <p:txBody>
          <a:bodyPr/>
          <a:lstStyle>
            <a:lvl1pPr marL="0" indent="0">
              <a:buNone/>
              <a:defRPr sz="3200">
                <a:latin typeface="Corbel" panose="020B05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D762ED-F84E-04E7-A84D-E646418B29B7}"/>
              </a:ext>
            </a:extLst>
          </p:cNvPr>
          <p:cNvSpPr>
            <a:spLocks noGrp="1"/>
          </p:cNvSpPr>
          <p:nvPr>
            <p:ph type="body" sz="half" idx="2"/>
          </p:nvPr>
        </p:nvSpPr>
        <p:spPr>
          <a:xfrm>
            <a:off x="839788" y="3006566"/>
            <a:ext cx="3932237" cy="3482242"/>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10563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631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2867540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197243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6CD9-9409-B71B-EA57-18D608449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2A227-D579-E48E-BAA9-5D0D78176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BECFE-DC24-58F9-69AC-2F8DC07BE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31CE6-19B9-6EDB-8907-00637891A5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10957610-1123-D33F-D975-D36171C4B9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9986DD23-F6C4-A61E-1BDB-8F1C4C6AA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4530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0901-1556-9C35-DA17-C17811AB1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CA5DE-3298-910B-29D9-30DA667E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3F6652-AC63-AFCD-2B52-D0B38E7C7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1C5A44-9093-6717-18F7-CED9FD9E6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51AA8-80B7-B784-E08A-9BE44FBE5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11650-5D3D-149D-ED09-1D9A87B5A3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Footer Placeholder 7">
            <a:extLst>
              <a:ext uri="{FF2B5EF4-FFF2-40B4-BE49-F238E27FC236}">
                <a16:creationId xmlns:a16="http://schemas.microsoft.com/office/drawing/2014/main" id="{025EF703-C0AE-6973-5002-C867CE2245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Slide Number Placeholder 8">
            <a:extLst>
              <a:ext uri="{FF2B5EF4-FFF2-40B4-BE49-F238E27FC236}">
                <a16:creationId xmlns:a16="http://schemas.microsoft.com/office/drawing/2014/main" id="{6E982F5F-A65A-7165-541F-A6820B6D13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72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7A8-C3E0-7189-CC48-F10052B5D1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FE82C-81A4-0533-FDF0-50D7B09C55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Footer Placeholder 3">
            <a:extLst>
              <a:ext uri="{FF2B5EF4-FFF2-40B4-BE49-F238E27FC236}">
                <a16:creationId xmlns:a16="http://schemas.microsoft.com/office/drawing/2014/main" id="{7075B851-5E4A-68AA-2058-AEF379CA5C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6252DBF1-2BDF-5034-CF01-7A91C088F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192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4832B-83BD-F333-FD8E-FCD77C87D6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Footer Placeholder 2">
            <a:extLst>
              <a:ext uri="{FF2B5EF4-FFF2-40B4-BE49-F238E27FC236}">
                <a16:creationId xmlns:a16="http://schemas.microsoft.com/office/drawing/2014/main" id="{14EEB763-E02D-148F-8E46-BCEE0E18A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BE87C3D1-F63E-9D7D-2BFF-CC143F478F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4441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17AC-234B-BF89-F2A0-17D1C0E2A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250C42-87F0-8F67-0C19-E10D4C192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C7CDF0-ADAC-75C3-A2BA-AE147B780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86B5E-3828-EBCF-8A07-521F3A2592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417AABC6-D5CC-9C6F-EC64-D6F70EA598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0CE46D3C-D313-7E6C-71E8-F86419256E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15863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C0A-A227-4C3C-8083-6E02ECE51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8109F2-DC92-500D-7EF2-E417AC74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CFE604-71B0-07AF-4323-4F126A3EA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6718-875D-FB32-827B-6AD3CD710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C56330FF-00FA-B825-E078-92B8F5E284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41A355E9-2634-1015-5ED2-1B53502968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202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8.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9388A-3F4C-9B01-EF07-D3EB722B5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1BAC3A-D1F4-7119-A878-0B96A6FD6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235F0F-AAAB-A016-F25D-43B84C763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2A3C4B1-F98E-88AA-0218-EFAB00CB2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DE8B38F-1BA4-154D-1A53-9A8148C84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1" name="Group 2">
            <a:extLst>
              <a:ext uri="{FF2B5EF4-FFF2-40B4-BE49-F238E27FC236}">
                <a16:creationId xmlns:a16="http://schemas.microsoft.com/office/drawing/2014/main" id="{B65C5FF0-CF0A-440A-C5B6-DFDF650B81C7}"/>
              </a:ext>
            </a:extLst>
          </p:cNvPr>
          <p:cNvGrpSpPr>
            <a:grpSpLocks noChangeAspect="1"/>
          </p:cNvGrpSpPr>
          <p:nvPr userDrawn="1"/>
        </p:nvGrpSpPr>
        <p:grpSpPr>
          <a:xfrm>
            <a:off x="8369299" y="-11152"/>
            <a:ext cx="3822719" cy="185740"/>
            <a:chOff x="0" y="0"/>
            <a:chExt cx="2778633" cy="73995"/>
          </a:xfrm>
          <a:solidFill>
            <a:schemeClr val="accent3"/>
          </a:solidFill>
        </p:grpSpPr>
        <p:sp>
          <p:nvSpPr>
            <p:cNvPr id="12" name="Freeform 3">
              <a:extLst>
                <a:ext uri="{FF2B5EF4-FFF2-40B4-BE49-F238E27FC236}">
                  <a16:creationId xmlns:a16="http://schemas.microsoft.com/office/drawing/2014/main" id="{F3612357-50E5-A9EF-CFFF-ED264CE09BEE}"/>
                </a:ext>
              </a:extLst>
            </p:cNvPr>
            <p:cNvSpPr/>
            <p:nvPr/>
          </p:nvSpPr>
          <p:spPr>
            <a:xfrm>
              <a:off x="0" y="0"/>
              <a:ext cx="2778633" cy="73995"/>
            </a:xfrm>
            <a:custGeom>
              <a:avLst/>
              <a:gdLst/>
              <a:ahLst/>
              <a:cxnLst/>
              <a:rect l="l" t="t" r="r" b="b"/>
              <a:pathLst>
                <a:path w="2778633" h="152400">
                  <a:moveTo>
                    <a:pt x="0" y="0"/>
                  </a:moveTo>
                  <a:lnTo>
                    <a:pt x="0" y="152400"/>
                  </a:lnTo>
                  <a:lnTo>
                    <a:pt x="2778633" y="152400"/>
                  </a:lnTo>
                  <a:lnTo>
                    <a:pt x="2778633" y="0"/>
                  </a:lnTo>
                  <a:close/>
                </a:path>
              </a:pathLst>
            </a:custGeom>
            <a:grpFill/>
            <a:ln>
              <a:solidFill>
                <a:schemeClr val="accent3"/>
              </a:solidFill>
            </a:ln>
          </p:spPr>
        </p:sp>
      </p:grpSp>
      <p:grpSp>
        <p:nvGrpSpPr>
          <p:cNvPr id="13" name="Group 4">
            <a:extLst>
              <a:ext uri="{FF2B5EF4-FFF2-40B4-BE49-F238E27FC236}">
                <a16:creationId xmlns:a16="http://schemas.microsoft.com/office/drawing/2014/main" id="{05C7A4E2-0906-ED7C-2FF7-222D41F148AB}"/>
              </a:ext>
            </a:extLst>
          </p:cNvPr>
          <p:cNvGrpSpPr>
            <a:grpSpLocks noChangeAspect="1"/>
          </p:cNvGrpSpPr>
          <p:nvPr userDrawn="1"/>
        </p:nvGrpSpPr>
        <p:grpSpPr>
          <a:xfrm>
            <a:off x="2" y="-11152"/>
            <a:ext cx="8369297" cy="185740"/>
            <a:chOff x="4823883" y="0"/>
            <a:chExt cx="1226531" cy="92085"/>
          </a:xfrm>
          <a:solidFill>
            <a:schemeClr val="accent1"/>
          </a:solidFill>
        </p:grpSpPr>
        <p:sp>
          <p:nvSpPr>
            <p:cNvPr id="14" name="Freeform 5">
              <a:extLst>
                <a:ext uri="{FF2B5EF4-FFF2-40B4-BE49-F238E27FC236}">
                  <a16:creationId xmlns:a16="http://schemas.microsoft.com/office/drawing/2014/main" id="{10E471DC-5CB1-7DF8-A2B9-07D35AD717ED}"/>
                </a:ext>
              </a:extLst>
            </p:cNvPr>
            <p:cNvSpPr/>
            <p:nvPr/>
          </p:nvSpPr>
          <p:spPr>
            <a:xfrm>
              <a:off x="4823883" y="0"/>
              <a:ext cx="1226531" cy="92085"/>
            </a:xfrm>
            <a:custGeom>
              <a:avLst/>
              <a:gdLst/>
              <a:ahLst/>
              <a:cxnLst/>
              <a:rect l="l" t="t" r="r" b="b"/>
              <a:pathLst>
                <a:path w="6591300" h="152400">
                  <a:moveTo>
                    <a:pt x="0" y="0"/>
                  </a:moveTo>
                  <a:lnTo>
                    <a:pt x="0" y="152400"/>
                  </a:lnTo>
                  <a:lnTo>
                    <a:pt x="6591300" y="152400"/>
                  </a:lnTo>
                  <a:lnTo>
                    <a:pt x="6591300" y="0"/>
                  </a:lnTo>
                  <a:close/>
                </a:path>
              </a:pathLst>
            </a:custGeom>
            <a:grpFill/>
            <a:ln>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039000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6" r:id="rId13"/>
    <p:sldLayoutId id="2147483706" r:id="rId14"/>
  </p:sldLayoutIdLst>
  <p:txStyles>
    <p:titleStyle>
      <a:lvl1pPr algn="l" defTabSz="914400" rtl="0" eaLnBrk="1" latinLnBrk="0" hangingPunct="1">
        <a:lnSpc>
          <a:spcPct val="90000"/>
        </a:lnSpc>
        <a:spcBef>
          <a:spcPct val="0"/>
        </a:spcBef>
        <a:buNone/>
        <a:defRPr sz="4400" kern="1200">
          <a:solidFill>
            <a:schemeClr val="accent1"/>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70F60-F7A8-3C46-EE8F-9423F8E21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5346E85-0AFA-C6E7-DA4B-CEBFA98A66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AD2812-5DE6-9C46-3F72-82136D3FA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747B0-28F8-48AC-93AD-E49223CFF112}" type="datetimeFigureOut">
              <a:rPr lang="en-US" smtClean="0"/>
              <a:t>5/6/2024</a:t>
            </a:fld>
            <a:endParaRPr lang="en-US"/>
          </a:p>
        </p:txBody>
      </p:sp>
      <p:sp>
        <p:nvSpPr>
          <p:cNvPr id="5" name="Footer Placeholder 4">
            <a:extLst>
              <a:ext uri="{FF2B5EF4-FFF2-40B4-BE49-F238E27FC236}">
                <a16:creationId xmlns:a16="http://schemas.microsoft.com/office/drawing/2014/main" id="{DE02C746-7A62-1F2B-C5DB-1C43E64E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63A149-B52E-EE8D-B34B-11ECAF397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4EF9F-F1B9-4B2C-BBEC-C96098823B40}" type="slidenum">
              <a:rPr lang="en-US" smtClean="0"/>
              <a:t>‹#›</a:t>
            </a:fld>
            <a:endParaRPr lang="en-US"/>
          </a:p>
        </p:txBody>
      </p:sp>
    </p:spTree>
    <p:extLst>
      <p:ext uri="{BB962C8B-B14F-4D97-AF65-F5344CB8AC3E}">
        <p14:creationId xmlns:p14="http://schemas.microsoft.com/office/powerpoint/2010/main" val="92419389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Lst>
  <p:txStyles>
    <p:titleStyle>
      <a:lvl1pPr algn="l" defTabSz="914400" rtl="0" eaLnBrk="1" latinLnBrk="0" hangingPunct="1">
        <a:lnSpc>
          <a:spcPct val="90000"/>
        </a:lnSpc>
        <a:spcBef>
          <a:spcPct val="0"/>
        </a:spcBef>
        <a:buNone/>
        <a:defRPr sz="4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hyperlink" Target="https://dimewiki.worldbank.org/Checklist:_Data_Cleaning" TargetMode="External"/><Relationship Id="rId2" Type="http://schemas.openxmlformats.org/officeDocument/2006/relationships/hyperlink" Target="https://dimewiki.worldbank.org/Data_Cleaning" TargetMode="External"/><Relationship Id="rId1" Type="http://schemas.openxmlformats.org/officeDocument/2006/relationships/slideLayout" Target="../slideLayouts/slideLayout2.xml"/><Relationship Id="rId4" Type="http://schemas.openxmlformats.org/officeDocument/2006/relationships/hyperlink" Target="http://geocenter.github.io/StataTraining/pdf/StataCheatsheet_processing_15_June_2016_TE-REV.pdf"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BE377-DC04-A42D-4BEC-83F9B935AEAE}"/>
              </a:ext>
            </a:extLst>
          </p:cNvPr>
          <p:cNvSpPr txBox="1"/>
          <p:nvPr/>
        </p:nvSpPr>
        <p:spPr>
          <a:xfrm>
            <a:off x="883734" y="2048009"/>
            <a:ext cx="609414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9525" cmpd="sng">
                  <a:solidFill>
                    <a:srgbClr val="B67AB3"/>
                  </a:solidFill>
                  <a:prstDash val="solid"/>
                </a:ln>
                <a:solidFill>
                  <a:srgbClr val="70AD47">
                    <a:tint val="1000"/>
                  </a:srgbClr>
                </a:solidFill>
                <a:effectLst>
                  <a:glow rad="38100">
                    <a:srgbClr val="B67AB3">
                      <a:alpha val="40000"/>
                    </a:srgbClr>
                  </a:glow>
                </a:effectLst>
                <a:uLnTx/>
                <a:uFillTx/>
                <a:latin typeface="Corbel" panose="020B0503020204020204"/>
                <a:ea typeface="+mn-ea"/>
                <a:cs typeface="+mn-cs"/>
              </a:rPr>
              <a:t>MANAGE SUCCESSFUL FIELD RESEARCH 2024</a:t>
            </a:r>
          </a:p>
        </p:txBody>
      </p:sp>
    </p:spTree>
    <p:extLst>
      <p:ext uri="{BB962C8B-B14F-4D97-AF65-F5344CB8AC3E}">
        <p14:creationId xmlns:p14="http://schemas.microsoft.com/office/powerpoint/2010/main" val="3143890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DC36-DA3A-3BE7-F1F4-7B18262272DD}"/>
              </a:ext>
            </a:extLst>
          </p:cNvPr>
          <p:cNvSpPr>
            <a:spLocks noGrp="1"/>
          </p:cNvSpPr>
          <p:nvPr>
            <p:ph type="title"/>
          </p:nvPr>
        </p:nvSpPr>
        <p:spPr/>
        <p:txBody>
          <a:bodyPr/>
          <a:lstStyle/>
          <a:p>
            <a:r>
              <a:rPr lang="en-US" dirty="0"/>
              <a:t>Where should we start?</a:t>
            </a:r>
          </a:p>
        </p:txBody>
      </p:sp>
      <p:graphicFrame>
        <p:nvGraphicFramePr>
          <p:cNvPr id="4" name="Content Placeholder 2">
            <a:extLst>
              <a:ext uri="{FF2B5EF4-FFF2-40B4-BE49-F238E27FC236}">
                <a16:creationId xmlns:a16="http://schemas.microsoft.com/office/drawing/2014/main" id="{59432D67-55B5-A5E2-03B1-867D962FF0BF}"/>
              </a:ext>
            </a:extLst>
          </p:cNvPr>
          <p:cNvGraphicFramePr>
            <a:graphicFrameLocks noGrp="1"/>
          </p:cNvGraphicFramePr>
          <p:nvPr>
            <p:ph idx="1"/>
            <p:extLst>
              <p:ext uri="{D42A27DB-BD31-4B8C-83A1-F6EECF244321}">
                <p14:modId xmlns:p14="http://schemas.microsoft.com/office/powerpoint/2010/main" val="4037461208"/>
              </p:ext>
            </p:extLst>
          </p:nvPr>
        </p:nvGraphicFramePr>
        <p:xfrm>
          <a:off x="838200" y="250666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3A4A5BA-1152-2828-B4C8-8B2703FB87D0}"/>
              </a:ext>
            </a:extLst>
          </p:cNvPr>
          <p:cNvSpPr txBox="1"/>
          <p:nvPr/>
        </p:nvSpPr>
        <p:spPr>
          <a:xfrm>
            <a:off x="838200" y="1908514"/>
            <a:ext cx="10695915" cy="830997"/>
          </a:xfrm>
          <a:prstGeom prst="rect">
            <a:avLst/>
          </a:prstGeom>
          <a:noFill/>
        </p:spPr>
        <p:txBody>
          <a:bodyPr wrap="square">
            <a:spAutoFit/>
          </a:bodyPr>
          <a:lstStyle/>
          <a:p>
            <a:pPr marL="0" indent="0">
              <a:buNone/>
            </a:pPr>
            <a:r>
              <a:rPr lang="en-US" sz="2400" dirty="0"/>
              <a:t>The </a:t>
            </a:r>
            <a:r>
              <a:rPr lang="en-US" sz="2400" b="1" dirty="0"/>
              <a:t>first thing </a:t>
            </a:r>
            <a:r>
              <a:rPr lang="en-US" sz="2400" dirty="0"/>
              <a:t>you want to look for every single time you open a new dataset is:</a:t>
            </a:r>
          </a:p>
        </p:txBody>
      </p:sp>
    </p:spTree>
    <p:extLst>
      <p:ext uri="{BB962C8B-B14F-4D97-AF65-F5344CB8AC3E}">
        <p14:creationId xmlns:p14="http://schemas.microsoft.com/office/powerpoint/2010/main" val="1270480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039E-BA60-DFB0-C665-FD9D930E0CC7}"/>
              </a:ext>
            </a:extLst>
          </p:cNvPr>
          <p:cNvSpPr>
            <a:spLocks noGrp="1"/>
          </p:cNvSpPr>
          <p:nvPr>
            <p:ph type="title"/>
          </p:nvPr>
        </p:nvSpPr>
        <p:spPr/>
        <p:txBody>
          <a:bodyPr/>
          <a:lstStyle/>
          <a:p>
            <a:r>
              <a:rPr lang="en-US" dirty="0"/>
              <a:t>Saving your work: Naming conventions</a:t>
            </a:r>
          </a:p>
        </p:txBody>
      </p:sp>
      <p:sp>
        <p:nvSpPr>
          <p:cNvPr id="3" name="Content Placeholder 2">
            <a:extLst>
              <a:ext uri="{FF2B5EF4-FFF2-40B4-BE49-F238E27FC236}">
                <a16:creationId xmlns:a16="http://schemas.microsoft.com/office/drawing/2014/main" id="{D10DA048-DE3E-6062-318C-FC1CB1151193}"/>
              </a:ext>
            </a:extLst>
          </p:cNvPr>
          <p:cNvSpPr>
            <a:spLocks noGrp="1"/>
          </p:cNvSpPr>
          <p:nvPr>
            <p:ph idx="1"/>
          </p:nvPr>
        </p:nvSpPr>
        <p:spPr/>
        <p:txBody>
          <a:bodyPr>
            <a:normAutofit lnSpcReduction="10000"/>
          </a:bodyPr>
          <a:lstStyle/>
          <a:p>
            <a:r>
              <a:rPr lang="en-US" dirty="0"/>
              <a:t>Make sure all output files, datasets and others are clearly and uniquely named</a:t>
            </a:r>
          </a:p>
          <a:p>
            <a:r>
              <a:rPr lang="en-US" dirty="0"/>
              <a:t>It’s often desirable to have the names of your data sets and do-files linked, so it is easy to understand which do-files is creating which data set, such as “merge.do” and “</a:t>
            </a:r>
            <a:r>
              <a:rPr lang="en-US" dirty="0" err="1"/>
              <a:t>merged.dta</a:t>
            </a:r>
            <a:r>
              <a:rPr lang="en-US" dirty="0"/>
              <a:t>” or “cleaning.do” and “</a:t>
            </a:r>
            <a:r>
              <a:rPr lang="en-US" dirty="0" err="1"/>
              <a:t>clean.dta</a:t>
            </a:r>
            <a:r>
              <a:rPr lang="en-US" dirty="0"/>
              <a:t>”</a:t>
            </a:r>
          </a:p>
          <a:p>
            <a:r>
              <a:rPr lang="en-US" dirty="0"/>
              <a:t>Do not use _v1, _v2 etc. for any final files. This leads to bugs in do-files that depend on these files when a new versions is added.</a:t>
            </a:r>
          </a:p>
          <a:p>
            <a:r>
              <a:rPr lang="en-US" dirty="0"/>
              <a:t>It’s ok to use _v1, _v2 etc. for old versions of files if you really need to keep an archive</a:t>
            </a:r>
          </a:p>
        </p:txBody>
      </p:sp>
    </p:spTree>
    <p:extLst>
      <p:ext uri="{BB962C8B-B14F-4D97-AF65-F5344CB8AC3E}">
        <p14:creationId xmlns:p14="http://schemas.microsoft.com/office/powerpoint/2010/main" val="40227720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5AC1-5EB5-7AC9-11DD-15DB04966216}"/>
              </a:ext>
            </a:extLst>
          </p:cNvPr>
          <p:cNvSpPr>
            <a:spLocks noGrp="1"/>
          </p:cNvSpPr>
          <p:nvPr>
            <p:ph type="title"/>
          </p:nvPr>
        </p:nvSpPr>
        <p:spPr/>
        <p:txBody>
          <a:bodyPr/>
          <a:lstStyle/>
          <a:p>
            <a:r>
              <a:rPr lang="en-US" dirty="0"/>
              <a:t>Aggregating datasets: Best practices</a:t>
            </a:r>
          </a:p>
        </p:txBody>
      </p:sp>
      <p:sp>
        <p:nvSpPr>
          <p:cNvPr id="3" name="Content Placeholder 2">
            <a:extLst>
              <a:ext uri="{FF2B5EF4-FFF2-40B4-BE49-F238E27FC236}">
                <a16:creationId xmlns:a16="http://schemas.microsoft.com/office/drawing/2014/main" id="{EA607FF4-3D64-B42E-6608-6C7417FE47B4}"/>
              </a:ext>
            </a:extLst>
          </p:cNvPr>
          <p:cNvSpPr>
            <a:spLocks noGrp="1"/>
          </p:cNvSpPr>
          <p:nvPr>
            <p:ph idx="1"/>
          </p:nvPr>
        </p:nvSpPr>
        <p:spPr/>
        <p:txBody>
          <a:bodyPr/>
          <a:lstStyle/>
          <a:p>
            <a:r>
              <a:rPr lang="en-US" dirty="0"/>
              <a:t>Check and double-check the value assignments of questions, as well as their scales, before constructing new variables based on them</a:t>
            </a:r>
          </a:p>
          <a:p>
            <a:r>
              <a:rPr lang="en-US" dirty="0"/>
              <a:t>Look at the distributions of both the original and the constructed variables to make sure there is nothing unexpected happening in your data</a:t>
            </a:r>
          </a:p>
          <a:p>
            <a:r>
              <a:rPr lang="en-US" dirty="0"/>
              <a:t>Be mindful of how missing values are treated</a:t>
            </a:r>
          </a:p>
          <a:p>
            <a:pPr lvl="1"/>
            <a:r>
              <a:rPr lang="en-US" dirty="0"/>
              <a:t>The stat </a:t>
            </a:r>
            <a:r>
              <a:rPr lang="en-US" dirty="0">
                <a:highlight>
                  <a:srgbClr val="C0C0C0"/>
                </a:highlight>
                <a:latin typeface="Courier New" panose="02070309020205020404" pitchFamily="49" charset="0"/>
                <a:cs typeface="Courier New" panose="02070309020205020404" pitchFamily="49" charset="0"/>
              </a:rPr>
              <a:t>sum</a:t>
            </a:r>
            <a:r>
              <a:rPr lang="en-US" dirty="0"/>
              <a:t> in the </a:t>
            </a:r>
            <a:r>
              <a:rPr lang="en-US" dirty="0">
                <a:highlight>
                  <a:srgbClr val="C0C0C0"/>
                </a:highlight>
                <a:latin typeface="Courier New" panose="02070309020205020404" pitchFamily="49" charset="0"/>
                <a:cs typeface="Courier New" panose="02070309020205020404" pitchFamily="49" charset="0"/>
              </a:rPr>
              <a:t>collapse</a:t>
            </a:r>
            <a:r>
              <a:rPr lang="en-US" dirty="0"/>
              <a:t> command treats missing values as zero. If you are adding multiple missing values, it will return zero.</a:t>
            </a:r>
          </a:p>
        </p:txBody>
      </p:sp>
    </p:spTree>
    <p:extLst>
      <p:ext uri="{BB962C8B-B14F-4D97-AF65-F5344CB8AC3E}">
        <p14:creationId xmlns:p14="http://schemas.microsoft.com/office/powerpoint/2010/main" val="2580794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4240-B561-4AE2-8FB4-BD5F770FEFD9}"/>
              </a:ext>
            </a:extLst>
          </p:cNvPr>
          <p:cNvSpPr>
            <a:spLocks noGrp="1"/>
          </p:cNvSpPr>
          <p:nvPr>
            <p:ph type="title"/>
          </p:nvPr>
        </p:nvSpPr>
        <p:spPr/>
        <p:txBody>
          <a:bodyPr/>
          <a:lstStyle/>
          <a:p>
            <a:r>
              <a:rPr lang="en-US" dirty="0"/>
              <a:t>Output: Documentation</a:t>
            </a:r>
          </a:p>
        </p:txBody>
      </p:sp>
      <p:sp>
        <p:nvSpPr>
          <p:cNvPr id="3" name="Content Placeholder 2">
            <a:extLst>
              <a:ext uri="{FF2B5EF4-FFF2-40B4-BE49-F238E27FC236}">
                <a16:creationId xmlns:a16="http://schemas.microsoft.com/office/drawing/2014/main" id="{68787E4D-9846-0AF0-ADCE-08093DA176B5}"/>
              </a:ext>
            </a:extLst>
          </p:cNvPr>
          <p:cNvSpPr>
            <a:spLocks noGrp="1"/>
          </p:cNvSpPr>
          <p:nvPr>
            <p:ph idx="1"/>
          </p:nvPr>
        </p:nvSpPr>
        <p:spPr/>
        <p:txBody>
          <a:bodyPr>
            <a:normAutofit/>
          </a:bodyPr>
          <a:lstStyle/>
          <a:p>
            <a:r>
              <a:rPr lang="en-US" dirty="0"/>
              <a:t>A few pieces of documentation should accompany the clean dataset:</a:t>
            </a:r>
          </a:p>
          <a:p>
            <a:pPr lvl="1"/>
            <a:r>
              <a:rPr lang="en-US" dirty="0"/>
              <a:t>A variable dictionary/codebook listing details about each variable</a:t>
            </a:r>
          </a:p>
          <a:p>
            <a:pPr lvl="1"/>
            <a:r>
              <a:rPr lang="en-US" dirty="0"/>
              <a:t>A description of how the data was collected</a:t>
            </a:r>
          </a:p>
          <a:p>
            <a:pPr lvl="1"/>
            <a:r>
              <a:rPr lang="en-US" dirty="0"/>
              <a:t>A complete record of any corrections made to the raw data, including careful explanation about the decision-making process involved</a:t>
            </a:r>
          </a:p>
          <a:p>
            <a:pPr lvl="1"/>
            <a:r>
              <a:rPr lang="en-US" dirty="0"/>
              <a:t>A report documenting any irregularities and distributional patterns (outliers) encountered in the data</a:t>
            </a:r>
          </a:p>
        </p:txBody>
      </p:sp>
    </p:spTree>
    <p:extLst>
      <p:ext uri="{BB962C8B-B14F-4D97-AF65-F5344CB8AC3E}">
        <p14:creationId xmlns:p14="http://schemas.microsoft.com/office/powerpoint/2010/main" val="128118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DDE9-467A-7942-3BC4-4D7B9DCBF5D7}"/>
              </a:ext>
            </a:extLst>
          </p:cNvPr>
          <p:cNvSpPr>
            <a:spLocks noGrp="1"/>
          </p:cNvSpPr>
          <p:nvPr>
            <p:ph type="title"/>
          </p:nvPr>
        </p:nvSpPr>
        <p:spPr/>
        <p:txBody>
          <a:bodyPr/>
          <a:lstStyle/>
          <a:p>
            <a:r>
              <a:rPr lang="en-US" dirty="0"/>
              <a:t>Unique ID</a:t>
            </a:r>
          </a:p>
        </p:txBody>
      </p:sp>
      <p:sp>
        <p:nvSpPr>
          <p:cNvPr id="3" name="Content Placeholder 2">
            <a:extLst>
              <a:ext uri="{FF2B5EF4-FFF2-40B4-BE49-F238E27FC236}">
                <a16:creationId xmlns:a16="http://schemas.microsoft.com/office/drawing/2014/main" id="{0EBC2067-AA1F-03DD-66BD-7917F862B6FC}"/>
              </a:ext>
            </a:extLst>
          </p:cNvPr>
          <p:cNvSpPr>
            <a:spLocks noGrp="1"/>
          </p:cNvSpPr>
          <p:nvPr>
            <p:ph idx="1"/>
          </p:nvPr>
        </p:nvSpPr>
        <p:spPr/>
        <p:txBody>
          <a:bodyPr/>
          <a:lstStyle/>
          <a:p>
            <a:pPr marL="0" indent="0">
              <a:buNone/>
            </a:pPr>
            <a:r>
              <a:rPr lang="en-US" dirty="0"/>
              <a:t>Why is it so important to have a unique identifier for our unit of observation?</a:t>
            </a:r>
          </a:p>
          <a:p>
            <a:pPr marL="0" indent="0">
              <a:buNone/>
            </a:pPr>
            <a:endParaRPr lang="en-US" dirty="0"/>
          </a:p>
          <a:p>
            <a:r>
              <a:rPr lang="en-US" dirty="0"/>
              <a:t>To ensure that we are not giving more weight to one observation unit than others (if that observation is duplicated)</a:t>
            </a:r>
          </a:p>
          <a:p>
            <a:r>
              <a:rPr lang="en-US" dirty="0"/>
              <a:t>To use it to </a:t>
            </a:r>
            <a:r>
              <a:rPr lang="en-US" b="1" dirty="0"/>
              <a:t>combine</a:t>
            </a:r>
            <a:r>
              <a:rPr lang="en-US" dirty="0"/>
              <a:t> </a:t>
            </a:r>
            <a:r>
              <a:rPr lang="en-US" b="1" dirty="0"/>
              <a:t>datasets</a:t>
            </a:r>
            <a:r>
              <a:rPr lang="en-US" dirty="0"/>
              <a:t> (more on this later in the course)</a:t>
            </a:r>
          </a:p>
        </p:txBody>
      </p:sp>
    </p:spTree>
    <p:extLst>
      <p:ext uri="{BB962C8B-B14F-4D97-AF65-F5344CB8AC3E}">
        <p14:creationId xmlns:p14="http://schemas.microsoft.com/office/powerpoint/2010/main" val="113167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79B8-EB2E-ABDE-E7EE-AE310F98A73D}"/>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5985C253-BCD7-CFA3-B5A9-B865CF248FE7}"/>
              </a:ext>
            </a:extLst>
          </p:cNvPr>
          <p:cNvSpPr>
            <a:spLocks noGrp="1"/>
          </p:cNvSpPr>
          <p:nvPr>
            <p:ph idx="1"/>
          </p:nvPr>
        </p:nvSpPr>
        <p:spPr/>
        <p:txBody>
          <a:bodyPr/>
          <a:lstStyle/>
          <a:p>
            <a:r>
              <a:rPr lang="en-US" dirty="0"/>
              <a:t> </a:t>
            </a:r>
            <a:r>
              <a:rPr lang="en-US" dirty="0">
                <a:highlight>
                  <a:srgbClr val="C0C0C0"/>
                </a:highlight>
                <a:latin typeface="Courier New" panose="02070309020205020404" pitchFamily="49" charset="0"/>
                <a:cs typeface="Courier New" panose="02070309020205020404" pitchFamily="49" charset="0"/>
              </a:rPr>
              <a:t>browse</a:t>
            </a:r>
            <a:r>
              <a:rPr lang="en-US" dirty="0"/>
              <a:t> the dataset and try to identify its unit of observation and ID variable</a:t>
            </a:r>
          </a:p>
          <a:p>
            <a:r>
              <a:rPr lang="en-US" dirty="0"/>
              <a:t>Commands for testing that a variable is uniquely and fully identifying:</a:t>
            </a:r>
          </a:p>
          <a:p>
            <a:pPr lvl="1"/>
            <a:r>
              <a:rPr lang="en-US" dirty="0" err="1">
                <a:highlight>
                  <a:srgbClr val="C0C0C0"/>
                </a:highlight>
                <a:latin typeface="Courier New" panose="02070309020205020404" pitchFamily="49" charset="0"/>
                <a:cs typeface="Courier New" panose="02070309020205020404" pitchFamily="49" charset="0"/>
              </a:rPr>
              <a:t>isid</a:t>
            </a:r>
            <a:endParaRPr lang="en-US" dirty="0">
              <a:highlight>
                <a:srgbClr val="C0C0C0"/>
              </a:highlight>
              <a:latin typeface="Courier New" panose="02070309020205020404" pitchFamily="49" charset="0"/>
              <a:cs typeface="Courier New" panose="02070309020205020404" pitchFamily="49" charset="0"/>
            </a:endParaRPr>
          </a:p>
          <a:p>
            <a:pPr lvl="1"/>
            <a:r>
              <a:rPr lang="en-US" dirty="0">
                <a:highlight>
                  <a:srgbClr val="C0C0C0"/>
                </a:highlight>
                <a:latin typeface="Courier New" panose="02070309020205020404" pitchFamily="49" charset="0"/>
                <a:cs typeface="Courier New" panose="02070309020205020404" pitchFamily="49" charset="0"/>
              </a:rPr>
              <a:t>unique</a:t>
            </a:r>
          </a:p>
          <a:p>
            <a:r>
              <a:rPr lang="en-US" dirty="0"/>
              <a:t>Check the help files for these commands to see how they can be used</a:t>
            </a:r>
          </a:p>
        </p:txBody>
      </p:sp>
    </p:spTree>
    <p:extLst>
      <p:ext uri="{BB962C8B-B14F-4D97-AF65-F5344CB8AC3E}">
        <p14:creationId xmlns:p14="http://schemas.microsoft.com/office/powerpoint/2010/main" val="106102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EA6A-7BE7-0197-038D-7E10DF3CF864}"/>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B0322258-1B55-7DFA-71DF-D6C1BF07E6BE}"/>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t> uniquely identifies the observations in this dataset</a:t>
            </a:r>
          </a:p>
          <a:p>
            <a:pPr lvl="1"/>
            <a:r>
              <a:rPr lang="en-US" dirty="0"/>
              <a:t>Does it uniquely identify the dataset?</a:t>
            </a:r>
          </a:p>
          <a:p>
            <a:pPr marL="457200" lvl="1" indent="0">
              <a:buNone/>
            </a:pPr>
            <a:endParaRPr lang="en-US" dirty="0"/>
          </a:p>
        </p:txBody>
      </p:sp>
    </p:spTree>
    <p:extLst>
      <p:ext uri="{BB962C8B-B14F-4D97-AF65-F5344CB8AC3E}">
        <p14:creationId xmlns:p14="http://schemas.microsoft.com/office/powerpoint/2010/main" val="342728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EA6A-7BE7-0197-038D-7E10DF3CF864}"/>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B0322258-1B55-7DFA-71DF-D6C1BF07E6BE}"/>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latin typeface="Courier New" panose="02070309020205020404" pitchFamily="49" charset="0"/>
                <a:cs typeface="Courier New" panose="02070309020205020404" pitchFamily="49" charset="0"/>
              </a:rPr>
              <a:t> </a:t>
            </a:r>
            <a:r>
              <a:rPr lang="en-US" dirty="0"/>
              <a:t>uniquely identifies the observations in this dataset</a:t>
            </a:r>
          </a:p>
          <a:p>
            <a:pPr lvl="1"/>
            <a:r>
              <a:rPr lang="en-US" dirty="0"/>
              <a:t>Does it uniquely identify the dataset?</a:t>
            </a:r>
          </a:p>
          <a:p>
            <a:pPr marL="457200" lvl="1" indent="0">
              <a:buNone/>
            </a:pPr>
            <a:endParaRPr lang="en-US" dirty="0"/>
          </a:p>
        </p:txBody>
      </p:sp>
      <p:pic>
        <p:nvPicPr>
          <p:cNvPr id="11" name="Picture 10">
            <a:extLst>
              <a:ext uri="{FF2B5EF4-FFF2-40B4-BE49-F238E27FC236}">
                <a16:creationId xmlns:a16="http://schemas.microsoft.com/office/drawing/2014/main" id="{9B581A4A-219A-062B-BB10-64CA9E78EF98}"/>
              </a:ext>
            </a:extLst>
          </p:cNvPr>
          <p:cNvPicPr>
            <a:picLocks noChangeAspect="1"/>
          </p:cNvPicPr>
          <p:nvPr/>
        </p:nvPicPr>
        <p:blipFill>
          <a:blip r:embed="rId2"/>
          <a:stretch>
            <a:fillRect/>
          </a:stretch>
        </p:blipFill>
        <p:spPr>
          <a:xfrm>
            <a:off x="2903127" y="3778729"/>
            <a:ext cx="5574603" cy="1028571"/>
          </a:xfrm>
          <a:prstGeom prst="rect">
            <a:avLst/>
          </a:prstGeom>
        </p:spPr>
      </p:pic>
    </p:spTree>
    <p:extLst>
      <p:ext uri="{BB962C8B-B14F-4D97-AF65-F5344CB8AC3E}">
        <p14:creationId xmlns:p14="http://schemas.microsoft.com/office/powerpoint/2010/main" val="3565905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DBA0-09DB-8E30-D72F-E5FB57143EB8}"/>
              </a:ext>
            </a:extLst>
          </p:cNvPr>
          <p:cNvSpPr>
            <a:spLocks noGrp="1"/>
          </p:cNvSpPr>
          <p:nvPr>
            <p:ph type="title"/>
          </p:nvPr>
        </p:nvSpPr>
        <p:spPr/>
        <p:txBody>
          <a:bodyPr/>
          <a:lstStyle/>
          <a:p>
            <a:r>
              <a:rPr lang="en-US" dirty="0"/>
              <a:t>Solving duplicates with </a:t>
            </a:r>
            <a:r>
              <a:rPr lang="en-US" dirty="0" err="1"/>
              <a:t>ieduplciates</a:t>
            </a:r>
            <a:endParaRPr lang="en-US" dirty="0"/>
          </a:p>
        </p:txBody>
      </p:sp>
      <p:sp>
        <p:nvSpPr>
          <p:cNvPr id="3" name="Content Placeholder 2">
            <a:extLst>
              <a:ext uri="{FF2B5EF4-FFF2-40B4-BE49-F238E27FC236}">
                <a16:creationId xmlns:a16="http://schemas.microsoft.com/office/drawing/2014/main" id="{A8DC741B-E8ED-C369-3BB5-A84943D3DC36}"/>
              </a:ext>
            </a:extLst>
          </p:cNvPr>
          <p:cNvSpPr>
            <a:spLocks noGrp="1"/>
          </p:cNvSpPr>
          <p:nvPr>
            <p:ph idx="1"/>
          </p:nvPr>
        </p:nvSpPr>
        <p:spPr/>
        <p:txBody>
          <a:bodyPr/>
          <a:lstStyle/>
          <a:p>
            <a:r>
              <a:rPr lang="en-US" dirty="0" err="1">
                <a:highlight>
                  <a:srgbClr val="C0C0C0"/>
                </a:highlight>
                <a:latin typeface="Courier New" panose="02070309020205020404" pitchFamily="49" charset="0"/>
                <a:cs typeface="Courier New" panose="02070309020205020404" pitchFamily="49" charset="0"/>
              </a:rPr>
              <a:t>ieduplicates</a:t>
            </a:r>
            <a:r>
              <a:rPr lang="en-US" dirty="0"/>
              <a:t> is a command from the package </a:t>
            </a:r>
            <a:r>
              <a:rPr lang="en-US" dirty="0" err="1">
                <a:highlight>
                  <a:srgbClr val="C0C0C0"/>
                </a:highlight>
                <a:latin typeface="Courier New" panose="02070309020205020404" pitchFamily="49" charset="0"/>
                <a:cs typeface="Courier New" panose="02070309020205020404" pitchFamily="49" charset="0"/>
              </a:rPr>
              <a:t>iefieldkit</a:t>
            </a:r>
            <a:r>
              <a:rPr lang="en-US" dirty="0"/>
              <a:t> </a:t>
            </a:r>
          </a:p>
          <a:p>
            <a:r>
              <a:rPr lang="en-US" dirty="0"/>
              <a:t>Used to identify duplicates in ID variable and export them in an Excel file that also can be used to correct the duplicates.</a:t>
            </a:r>
          </a:p>
          <a:p>
            <a:endParaRPr lang="en-US" dirty="0"/>
          </a:p>
        </p:txBody>
      </p:sp>
    </p:spTree>
    <p:extLst>
      <p:ext uri="{BB962C8B-B14F-4D97-AF65-F5344CB8AC3E}">
        <p14:creationId xmlns:p14="http://schemas.microsoft.com/office/powerpoint/2010/main" val="3461572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AC19-B3EE-3741-D855-803CA1FB3F0C}"/>
              </a:ext>
            </a:extLst>
          </p:cNvPr>
          <p:cNvSpPr>
            <a:spLocks noGrp="1"/>
          </p:cNvSpPr>
          <p:nvPr>
            <p:ph type="title"/>
          </p:nvPr>
        </p:nvSpPr>
        <p:spPr/>
        <p:txBody>
          <a:bodyPr/>
          <a:lstStyle/>
          <a:p>
            <a:r>
              <a:rPr lang="en-US" dirty="0" err="1"/>
              <a:t>ieduplicates</a:t>
            </a:r>
            <a:endParaRPr lang="en-US" dirty="0"/>
          </a:p>
        </p:txBody>
      </p:sp>
      <p:sp>
        <p:nvSpPr>
          <p:cNvPr id="4" name="TextBox 3">
            <a:extLst>
              <a:ext uri="{FF2B5EF4-FFF2-40B4-BE49-F238E27FC236}">
                <a16:creationId xmlns:a16="http://schemas.microsoft.com/office/drawing/2014/main" id="{3E54A36C-E4BD-2DEF-3D57-053CCCB8938A}"/>
              </a:ext>
            </a:extLst>
          </p:cNvPr>
          <p:cNvSpPr txBox="1"/>
          <p:nvPr/>
        </p:nvSpPr>
        <p:spPr>
          <a:xfrm>
            <a:off x="838200" y="1882685"/>
            <a:ext cx="10591800" cy="1938992"/>
          </a:xfrm>
          <a:prstGeom prst="rect">
            <a:avLst/>
          </a:prstGeom>
          <a:noFill/>
        </p:spPr>
        <p:txBody>
          <a:bodyPr wrap="square">
            <a:spAutoFit/>
          </a:bodyPr>
          <a:lstStyle/>
          <a:p>
            <a:r>
              <a:rPr lang="en-US" sz="2400" dirty="0" err="1">
                <a:latin typeface="Courier New" panose="02070309020205020404" pitchFamily="49" charset="0"/>
                <a:cs typeface="Courier New" panose="02070309020205020404" pitchFamily="49" charset="0"/>
              </a:rPr>
              <a:t>ieduplicates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idvarname</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using "/path/to/duplicates/report.xlsx", ///</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uniquevars</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varlist</a:t>
            </a:r>
            <a:r>
              <a:rPr lang="en-US" sz="2400" dirty="0">
                <a:latin typeface="Courier New" panose="02070309020205020404" pitchFamily="49" charset="0"/>
                <a:cs typeface="Courier New" panose="02070309020205020404" pitchFamily="49" charset="0"/>
              </a:rPr>
              <a:t>)</a:t>
            </a:r>
          </a:p>
          <a:p>
            <a:endParaRPr lang="en-US" sz="2400" dirty="0">
              <a:latin typeface="Lucida Console" panose="020B0609040504020204" pitchFamily="49" charset="0"/>
            </a:endParaRPr>
          </a:p>
          <a:p>
            <a:r>
              <a:rPr lang="fr-FR" sz="2400" dirty="0"/>
              <a:t>It </a:t>
            </a:r>
            <a:r>
              <a:rPr lang="fr-FR" sz="2400" dirty="0" err="1"/>
              <a:t>will</a:t>
            </a:r>
            <a:r>
              <a:rPr lang="fr-FR" sz="2400" dirty="0"/>
              <a:t> export an Excel file like: </a:t>
            </a:r>
          </a:p>
        </p:txBody>
      </p:sp>
      <p:pic>
        <p:nvPicPr>
          <p:cNvPr id="5" name="Picture 4">
            <a:extLst>
              <a:ext uri="{FF2B5EF4-FFF2-40B4-BE49-F238E27FC236}">
                <a16:creationId xmlns:a16="http://schemas.microsoft.com/office/drawing/2014/main" id="{E4980962-FCD8-4047-2685-37183B4B9745}"/>
              </a:ext>
            </a:extLst>
          </p:cNvPr>
          <p:cNvPicPr>
            <a:picLocks noChangeAspect="1"/>
          </p:cNvPicPr>
          <p:nvPr/>
        </p:nvPicPr>
        <p:blipFill rotWithShape="1">
          <a:blip r:embed="rId2"/>
          <a:srcRect l="625" r="17500"/>
          <a:stretch/>
        </p:blipFill>
        <p:spPr>
          <a:xfrm>
            <a:off x="533400" y="3913684"/>
            <a:ext cx="10896600" cy="1922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764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8560-FFF3-410C-A12D-951790485D7B}"/>
              </a:ext>
            </a:extLst>
          </p:cNvPr>
          <p:cNvSpPr>
            <a:spLocks noGrp="1"/>
          </p:cNvSpPr>
          <p:nvPr>
            <p:ph type="title"/>
          </p:nvPr>
        </p:nvSpPr>
        <p:spPr/>
        <p:txBody>
          <a:bodyPr/>
          <a:lstStyle/>
          <a:p>
            <a:r>
              <a:rPr lang="en-US" dirty="0"/>
              <a:t>Task 2: Identify &amp; duplicates</a:t>
            </a:r>
          </a:p>
        </p:txBody>
      </p:sp>
      <p:sp>
        <p:nvSpPr>
          <p:cNvPr id="3" name="Content Placeholder 2">
            <a:extLst>
              <a:ext uri="{FF2B5EF4-FFF2-40B4-BE49-F238E27FC236}">
                <a16:creationId xmlns:a16="http://schemas.microsoft.com/office/drawing/2014/main" id="{8E8EDAD7-1EDE-4F2A-EB12-075FE05842A9}"/>
              </a:ext>
            </a:extLst>
          </p:cNvPr>
          <p:cNvSpPr>
            <a:spLocks noGrp="1"/>
          </p:cNvSpPr>
          <p:nvPr>
            <p:ph idx="1"/>
          </p:nvPr>
        </p:nvSpPr>
        <p:spPr/>
        <p:txBody>
          <a:bodyPr>
            <a:normAutofit lnSpcReduction="10000"/>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ieduplicates</a:t>
            </a:r>
            <a:r>
              <a:rPr lang="en-US" dirty="0"/>
              <a:t> command to report the duplicates observations</a:t>
            </a:r>
          </a:p>
          <a:p>
            <a:pPr lvl="1"/>
            <a:r>
              <a:rPr lang="en-US" dirty="0"/>
              <a:t>Check the help file for the command to see how to is implemented </a:t>
            </a:r>
          </a:p>
          <a:p>
            <a:pPr lvl="1"/>
            <a:r>
              <a:rPr lang="en-US" dirty="0"/>
              <a:t>Install the package </a:t>
            </a:r>
            <a:r>
              <a:rPr lang="en-US" dirty="0" err="1">
                <a:latin typeface="Courier New" panose="02070309020205020404" pitchFamily="49" charset="0"/>
                <a:cs typeface="Courier New" panose="02070309020205020404" pitchFamily="49" charset="0"/>
              </a:rPr>
              <a:t>iefieldkit</a:t>
            </a:r>
            <a:r>
              <a:rPr lang="en-US" dirty="0"/>
              <a:t> if has not been installed already</a:t>
            </a:r>
          </a:p>
          <a:p>
            <a:pPr lvl="2"/>
            <a:r>
              <a:rPr lang="en-US" dirty="0" err="1">
                <a:latin typeface="Courier New" panose="02070309020205020404" pitchFamily="49" charset="0"/>
                <a:cs typeface="Courier New" panose="02070309020205020404" pitchFamily="49" charset="0"/>
              </a:rPr>
              <a:t>ssc</a:t>
            </a:r>
            <a:r>
              <a:rPr lang="en-US" dirty="0">
                <a:latin typeface="Courier New" panose="02070309020205020404" pitchFamily="49" charset="0"/>
                <a:cs typeface="Courier New" panose="02070309020205020404" pitchFamily="49" charset="0"/>
              </a:rPr>
              <a:t> install </a:t>
            </a:r>
            <a:r>
              <a:rPr lang="en-US" dirty="0" err="1">
                <a:latin typeface="Courier New" panose="02070309020205020404" pitchFamily="49" charset="0"/>
                <a:cs typeface="Courier New" panose="02070309020205020404" pitchFamily="49" charset="0"/>
              </a:rPr>
              <a:t>iefieldkit</a:t>
            </a:r>
            <a:r>
              <a:rPr lang="en-US" dirty="0">
                <a:latin typeface="Courier New" panose="02070309020205020404" pitchFamily="49" charset="0"/>
                <a:cs typeface="Courier New" panose="02070309020205020404" pitchFamily="49" charset="0"/>
              </a:rPr>
              <a:t>, replace</a:t>
            </a:r>
          </a:p>
          <a:p>
            <a:r>
              <a:rPr lang="en-US" dirty="0">
                <a:latin typeface="+mn-lt"/>
                <a:cs typeface="Courier New" panose="02070309020205020404" pitchFamily="49" charset="0"/>
              </a:rPr>
              <a:t>Edit the Excel file to keep the unique ids</a:t>
            </a:r>
          </a:p>
          <a:p>
            <a:r>
              <a:rPr lang="en-US" dirty="0">
                <a:latin typeface="+mn-lt"/>
                <a:cs typeface="Courier New" panose="02070309020205020404" pitchFamily="49" charset="0"/>
              </a:rPr>
              <a:t>Save the Excel file</a:t>
            </a:r>
          </a:p>
          <a:p>
            <a:r>
              <a:rPr lang="en-US" dirty="0">
                <a:latin typeface="+mn-lt"/>
                <a:cs typeface="Courier New" panose="02070309020205020404" pitchFamily="49" charset="0"/>
              </a:rPr>
              <a:t>Run the command again</a:t>
            </a:r>
          </a:p>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latin typeface="Courier New" panose="02070309020205020404" pitchFamily="49" charset="0"/>
                <a:cs typeface="Courier New" panose="02070309020205020404" pitchFamily="49" charset="0"/>
              </a:rPr>
              <a:t> </a:t>
            </a:r>
            <a:r>
              <a:rPr lang="en-US" dirty="0"/>
              <a:t>uniquely identifies the observations in this dataset</a:t>
            </a:r>
          </a:p>
          <a:p>
            <a:endParaRPr lang="en-US" dirty="0">
              <a:latin typeface="+mn-lt"/>
              <a:cs typeface="Courier New" panose="02070309020205020404" pitchFamily="49" charset="0"/>
            </a:endParaRPr>
          </a:p>
          <a:p>
            <a:endParaRPr lang="en-US" dirty="0">
              <a:latin typeface="+mn-lt"/>
              <a:cs typeface="Courier New" panose="02070309020205020404" pitchFamily="49" charset="0"/>
            </a:endParaRPr>
          </a:p>
        </p:txBody>
      </p:sp>
    </p:spTree>
    <p:extLst>
      <p:ext uri="{BB962C8B-B14F-4D97-AF65-F5344CB8AC3E}">
        <p14:creationId xmlns:p14="http://schemas.microsoft.com/office/powerpoint/2010/main" val="306538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94E2-E2C1-66D8-4FFF-4EA1ECAC52B5}"/>
              </a:ext>
            </a:extLst>
          </p:cNvPr>
          <p:cNvSpPr>
            <a:spLocks noGrp="1"/>
          </p:cNvSpPr>
          <p:nvPr>
            <p:ph type="title"/>
          </p:nvPr>
        </p:nvSpPr>
        <p:spPr/>
        <p:txBody>
          <a:bodyPr/>
          <a:lstStyle/>
          <a:p>
            <a:r>
              <a:rPr lang="en-US" dirty="0"/>
              <a:t>Identify &amp; fix duplicates</a:t>
            </a:r>
          </a:p>
        </p:txBody>
      </p:sp>
      <p:pic>
        <p:nvPicPr>
          <p:cNvPr id="5" name="Content Placeholder 4">
            <a:extLst>
              <a:ext uri="{FF2B5EF4-FFF2-40B4-BE49-F238E27FC236}">
                <a16:creationId xmlns:a16="http://schemas.microsoft.com/office/drawing/2014/main" id="{03C06119-FB04-3577-B783-88C0896EACB2}"/>
              </a:ext>
            </a:extLst>
          </p:cNvPr>
          <p:cNvPicPr>
            <a:picLocks noGrp="1" noChangeAspect="1"/>
          </p:cNvPicPr>
          <p:nvPr>
            <p:ph idx="1"/>
          </p:nvPr>
        </p:nvPicPr>
        <p:blipFill>
          <a:blip r:embed="rId2"/>
          <a:stretch>
            <a:fillRect/>
          </a:stretch>
        </p:blipFill>
        <p:spPr>
          <a:xfrm>
            <a:off x="1428852" y="3331853"/>
            <a:ext cx="9066666" cy="1561905"/>
          </a:xfrm>
        </p:spPr>
      </p:pic>
      <p:sp>
        <p:nvSpPr>
          <p:cNvPr id="7" name="TextBox 6">
            <a:extLst>
              <a:ext uri="{FF2B5EF4-FFF2-40B4-BE49-F238E27FC236}">
                <a16:creationId xmlns:a16="http://schemas.microsoft.com/office/drawing/2014/main" id="{590FEA49-019D-3636-6A11-4598277ABD5F}"/>
              </a:ext>
            </a:extLst>
          </p:cNvPr>
          <p:cNvSpPr txBox="1"/>
          <p:nvPr/>
        </p:nvSpPr>
        <p:spPr>
          <a:xfrm>
            <a:off x="1338146" y="1751414"/>
            <a:ext cx="8469351" cy="1200329"/>
          </a:xfrm>
          <a:prstGeom prst="rect">
            <a:avLst/>
          </a:prstGeom>
          <a:noFill/>
        </p:spPr>
        <p:txBody>
          <a:bodyPr wrap="square">
            <a:spAutoFit/>
          </a:bodyPr>
          <a:lstStyle/>
          <a:p>
            <a:r>
              <a:rPr lang="en-US" sz="1800" dirty="0" err="1">
                <a:latin typeface="Courier New" panose="02070309020205020404" pitchFamily="49" charset="0"/>
                <a:cs typeface="Courier New" panose="02070309020205020404" pitchFamily="49" charset="0"/>
              </a:rPr>
              <a:t>ieduplicates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hhid</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using “${project}/report.xlsx",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uniquevars</a:t>
            </a:r>
            <a:r>
              <a:rPr lang="en-US" sz="1800" dirty="0">
                <a:latin typeface="Courier New" panose="02070309020205020404" pitchFamily="49" charset="0"/>
                <a:cs typeface="Courier New" panose="02070309020205020404" pitchFamily="49" charset="0"/>
              </a:rPr>
              <a:t>(key)</a:t>
            </a:r>
          </a:p>
          <a:p>
            <a:endParaRPr lang="en-US" sz="1800" dirty="0">
              <a:latin typeface="Lucida Console" panose="020B0609040504020204" pitchFamily="49" charset="0"/>
            </a:endParaRPr>
          </a:p>
        </p:txBody>
      </p:sp>
    </p:spTree>
    <p:extLst>
      <p:ext uri="{BB962C8B-B14F-4D97-AF65-F5344CB8AC3E}">
        <p14:creationId xmlns:p14="http://schemas.microsoft.com/office/powerpoint/2010/main" val="830743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2355-B6CF-E665-8432-68B9CEA795D8}"/>
              </a:ext>
            </a:extLst>
          </p:cNvPr>
          <p:cNvSpPr>
            <a:spLocks noGrp="1"/>
          </p:cNvSpPr>
          <p:nvPr>
            <p:ph type="title"/>
          </p:nvPr>
        </p:nvSpPr>
        <p:spPr/>
        <p:txBody>
          <a:bodyPr/>
          <a:lstStyle/>
          <a:p>
            <a:r>
              <a:rPr lang="en-US" dirty="0"/>
              <a:t>Cleaning string variables</a:t>
            </a:r>
          </a:p>
        </p:txBody>
      </p:sp>
      <p:sp>
        <p:nvSpPr>
          <p:cNvPr id="5" name="Text Placeholder 4">
            <a:extLst>
              <a:ext uri="{FF2B5EF4-FFF2-40B4-BE49-F238E27FC236}">
                <a16:creationId xmlns:a16="http://schemas.microsoft.com/office/drawing/2014/main" id="{A7198153-E69A-DBC3-1F63-D4DE1C0EBF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415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42F5A-3EC3-D9FE-285F-F76165632D26}"/>
              </a:ext>
            </a:extLst>
          </p:cNvPr>
          <p:cNvSpPr>
            <a:spLocks noGrp="1"/>
          </p:cNvSpPr>
          <p:nvPr>
            <p:ph type="body" sz="quarter" idx="20"/>
          </p:nvPr>
        </p:nvSpPr>
        <p:spPr>
          <a:xfrm>
            <a:off x="898383" y="1128526"/>
            <a:ext cx="6627831" cy="941387"/>
          </a:xfrm>
        </p:spPr>
        <p:txBody>
          <a:bodyPr/>
          <a:lstStyle/>
          <a:p>
            <a:r>
              <a:rPr lang="en-US" sz="4800" dirty="0"/>
              <a:t>Stata: Data Cleaning &amp; Tidying</a:t>
            </a:r>
          </a:p>
        </p:txBody>
      </p:sp>
      <p:sp>
        <p:nvSpPr>
          <p:cNvPr id="3" name="Text Placeholder 2">
            <a:extLst>
              <a:ext uri="{FF2B5EF4-FFF2-40B4-BE49-F238E27FC236}">
                <a16:creationId xmlns:a16="http://schemas.microsoft.com/office/drawing/2014/main" id="{DEE74CC4-A83A-7755-9B84-DA5C70B4DF01}"/>
              </a:ext>
            </a:extLst>
          </p:cNvPr>
          <p:cNvSpPr>
            <a:spLocks noGrp="1"/>
          </p:cNvSpPr>
          <p:nvPr>
            <p:ph type="body" sz="quarter" idx="21"/>
          </p:nvPr>
        </p:nvSpPr>
        <p:spPr/>
        <p:txBody>
          <a:bodyPr/>
          <a:lstStyle/>
          <a:p>
            <a:r>
              <a:rPr lang="en-US" sz="4400" dirty="0"/>
              <a:t>Ankriti Singh</a:t>
            </a:r>
          </a:p>
        </p:txBody>
      </p:sp>
      <p:sp>
        <p:nvSpPr>
          <p:cNvPr id="4" name="Text Placeholder 3">
            <a:extLst>
              <a:ext uri="{FF2B5EF4-FFF2-40B4-BE49-F238E27FC236}">
                <a16:creationId xmlns:a16="http://schemas.microsoft.com/office/drawing/2014/main" id="{462A0545-59F7-47C9-9679-D20A57CF11F1}"/>
              </a:ext>
            </a:extLst>
          </p:cNvPr>
          <p:cNvSpPr>
            <a:spLocks noGrp="1"/>
          </p:cNvSpPr>
          <p:nvPr>
            <p:ph type="body" sz="quarter" idx="22"/>
          </p:nvPr>
        </p:nvSpPr>
        <p:spPr>
          <a:xfrm>
            <a:off x="898384" y="4071143"/>
            <a:ext cx="3262313" cy="731779"/>
          </a:xfrm>
        </p:spPr>
        <p:txBody>
          <a:bodyPr/>
          <a:lstStyle/>
          <a:p>
            <a:r>
              <a:rPr lang="en-US" sz="2800" dirty="0"/>
              <a:t>Research Consultant</a:t>
            </a:r>
          </a:p>
        </p:txBody>
      </p:sp>
    </p:spTree>
    <p:extLst>
      <p:ext uri="{BB962C8B-B14F-4D97-AF65-F5344CB8AC3E}">
        <p14:creationId xmlns:p14="http://schemas.microsoft.com/office/powerpoint/2010/main" val="74491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7701-5243-6CE3-B396-797AFA66DEA5}"/>
              </a:ext>
            </a:extLst>
          </p:cNvPr>
          <p:cNvSpPr>
            <a:spLocks noGrp="1"/>
          </p:cNvSpPr>
          <p:nvPr>
            <p:ph type="title"/>
          </p:nvPr>
        </p:nvSpPr>
        <p:spPr/>
        <p:txBody>
          <a:bodyPr/>
          <a:lstStyle/>
          <a:p>
            <a:r>
              <a:rPr lang="en-US" dirty="0"/>
              <a:t>Common issues with text fields</a:t>
            </a:r>
          </a:p>
        </p:txBody>
      </p:sp>
      <p:sp>
        <p:nvSpPr>
          <p:cNvPr id="3" name="Content Placeholder 2">
            <a:extLst>
              <a:ext uri="{FF2B5EF4-FFF2-40B4-BE49-F238E27FC236}">
                <a16:creationId xmlns:a16="http://schemas.microsoft.com/office/drawing/2014/main" id="{B1B17782-3F44-4602-1D23-4C5586B2ADD5}"/>
              </a:ext>
            </a:extLst>
          </p:cNvPr>
          <p:cNvSpPr>
            <a:spLocks noGrp="1"/>
          </p:cNvSpPr>
          <p:nvPr>
            <p:ph idx="1"/>
          </p:nvPr>
        </p:nvSpPr>
        <p:spPr/>
        <p:txBody>
          <a:bodyPr>
            <a:normAutofit lnSpcReduction="10000"/>
          </a:bodyPr>
          <a:lstStyle/>
          <a:p>
            <a:r>
              <a:rPr lang="en-US" dirty="0"/>
              <a:t>Text fields in our survey (string variables in Stata) can have typos that need to be cleaned. Some of them include:</a:t>
            </a:r>
          </a:p>
          <a:p>
            <a:pPr lvl="1"/>
            <a:r>
              <a:rPr lang="en-US" dirty="0"/>
              <a:t>Incorrect spellings or incomplete words</a:t>
            </a:r>
          </a:p>
          <a:p>
            <a:pPr lvl="1"/>
            <a:r>
              <a:rPr lang="en-US" dirty="0"/>
              <a:t>Extra spaces (trailing or in between words)</a:t>
            </a:r>
          </a:p>
          <a:p>
            <a:pPr lvl="1"/>
            <a:r>
              <a:rPr lang="en-US" dirty="0"/>
              <a:t>Different cases (uppercase or lowercase) </a:t>
            </a:r>
          </a:p>
          <a:p>
            <a:pPr lvl="1"/>
            <a:r>
              <a:rPr lang="en-US" dirty="0"/>
              <a:t>Special characters (.?!)</a:t>
            </a:r>
          </a:p>
          <a:p>
            <a:r>
              <a:rPr lang="en-US" dirty="0"/>
              <a:t>Humans can tell the meaning of a word regardless of which letters are capitalized or not, of how spaces are used, and even if they are mistyped, but Stata is not that smart</a:t>
            </a:r>
          </a:p>
          <a:p>
            <a:r>
              <a:rPr lang="en-US" dirty="0"/>
              <a:t>It may be hard for the human eye to see one extra space, but not for Stata</a:t>
            </a:r>
          </a:p>
          <a:p>
            <a:endParaRPr lang="en-US" dirty="0"/>
          </a:p>
          <a:p>
            <a:endParaRPr lang="en-US" dirty="0"/>
          </a:p>
        </p:txBody>
      </p:sp>
    </p:spTree>
    <p:extLst>
      <p:ext uri="{BB962C8B-B14F-4D97-AF65-F5344CB8AC3E}">
        <p14:creationId xmlns:p14="http://schemas.microsoft.com/office/powerpoint/2010/main" val="1602087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031C-8266-9760-97A6-3DC785A40298}"/>
              </a:ext>
            </a:extLst>
          </p:cNvPr>
          <p:cNvSpPr>
            <a:spLocks noGrp="1"/>
          </p:cNvSpPr>
          <p:nvPr>
            <p:ph type="title"/>
          </p:nvPr>
        </p:nvSpPr>
        <p:spPr/>
        <p:txBody>
          <a:bodyPr/>
          <a:lstStyle/>
          <a:p>
            <a:r>
              <a:rPr lang="en-US" dirty="0"/>
              <a:t>Cleaning string variables</a:t>
            </a:r>
          </a:p>
        </p:txBody>
      </p:sp>
      <p:sp>
        <p:nvSpPr>
          <p:cNvPr id="3" name="Content Placeholder 2">
            <a:extLst>
              <a:ext uri="{FF2B5EF4-FFF2-40B4-BE49-F238E27FC236}">
                <a16:creationId xmlns:a16="http://schemas.microsoft.com/office/drawing/2014/main" id="{C7DDFF43-5D4A-A0DA-3953-0C46B0AC2F47}"/>
              </a:ext>
            </a:extLst>
          </p:cNvPr>
          <p:cNvSpPr>
            <a:spLocks noGrp="1"/>
          </p:cNvSpPr>
          <p:nvPr>
            <p:ph idx="1"/>
          </p:nvPr>
        </p:nvSpPr>
        <p:spPr/>
        <p:txBody>
          <a:bodyPr/>
          <a:lstStyle/>
          <a:p>
            <a:pPr marL="0" indent="0">
              <a:buNone/>
            </a:pPr>
            <a:r>
              <a:rPr lang="en-US" dirty="0"/>
              <a:t>What are different ways to identify the string variables in our data set?</a:t>
            </a:r>
          </a:p>
          <a:p>
            <a:r>
              <a:rPr lang="en-US" dirty="0">
                <a:highlight>
                  <a:srgbClr val="C0C0C0"/>
                </a:highlight>
                <a:latin typeface="Courier New" panose="02070309020205020404" pitchFamily="49" charset="0"/>
                <a:cs typeface="Courier New" panose="02070309020205020404" pitchFamily="49" charset="0"/>
              </a:rPr>
              <a:t>codebook</a:t>
            </a:r>
          </a:p>
          <a:p>
            <a:r>
              <a:rPr lang="en-US" dirty="0">
                <a:highlight>
                  <a:srgbClr val="C0C0C0"/>
                </a:highlight>
                <a:latin typeface="Courier New" panose="02070309020205020404" pitchFamily="49" charset="0"/>
                <a:cs typeface="Courier New" panose="02070309020205020404" pitchFamily="49" charset="0"/>
              </a:rPr>
              <a:t>describe</a:t>
            </a:r>
          </a:p>
          <a:p>
            <a:r>
              <a:rPr lang="en-US" dirty="0">
                <a:highlight>
                  <a:srgbClr val="C0C0C0"/>
                </a:highlight>
                <a:latin typeface="Courier New" panose="02070309020205020404" pitchFamily="49" charset="0"/>
                <a:cs typeface="Courier New" panose="02070309020205020404" pitchFamily="49" charset="0"/>
              </a:rPr>
              <a:t>ds, has(type string)</a:t>
            </a:r>
          </a:p>
          <a:p>
            <a:r>
              <a:rPr lang="en-US" dirty="0"/>
              <a:t>Variables and Properties windows</a:t>
            </a:r>
          </a:p>
          <a:p>
            <a:r>
              <a:rPr lang="en-US" dirty="0"/>
              <a:t>Browsing the dataset</a:t>
            </a:r>
          </a:p>
          <a:p>
            <a:endParaRPr lang="en-US" dirty="0"/>
          </a:p>
        </p:txBody>
      </p:sp>
    </p:spTree>
    <p:extLst>
      <p:ext uri="{BB962C8B-B14F-4D97-AF65-F5344CB8AC3E}">
        <p14:creationId xmlns:p14="http://schemas.microsoft.com/office/powerpoint/2010/main" val="13021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D7AA-0EDA-7C90-8E79-55A163DF1B95}"/>
              </a:ext>
            </a:extLst>
          </p:cNvPr>
          <p:cNvSpPr>
            <a:spLocks noGrp="1"/>
          </p:cNvSpPr>
          <p:nvPr>
            <p:ph type="title"/>
          </p:nvPr>
        </p:nvSpPr>
        <p:spPr/>
        <p:txBody>
          <a:bodyPr/>
          <a:lstStyle/>
          <a:p>
            <a:r>
              <a:rPr lang="en-US" dirty="0"/>
              <a:t>Cleaning string variables in Stata</a:t>
            </a:r>
          </a:p>
        </p:txBody>
      </p:sp>
      <p:sp>
        <p:nvSpPr>
          <p:cNvPr id="3" name="Content Placeholder 2">
            <a:extLst>
              <a:ext uri="{FF2B5EF4-FFF2-40B4-BE49-F238E27FC236}">
                <a16:creationId xmlns:a16="http://schemas.microsoft.com/office/drawing/2014/main" id="{AB4E5D56-BC94-5AF1-6D05-B58A0EB75FF4}"/>
              </a:ext>
            </a:extLst>
          </p:cNvPr>
          <p:cNvSpPr>
            <a:spLocks noGrp="1"/>
          </p:cNvSpPr>
          <p:nvPr>
            <p:ph idx="1"/>
          </p:nvPr>
        </p:nvSpPr>
        <p:spPr/>
        <p:txBody>
          <a:bodyPr/>
          <a:lstStyle/>
          <a:p>
            <a:pPr marL="0" indent="0">
              <a:buNone/>
            </a:pPr>
            <a:r>
              <a:rPr lang="en-US" dirty="0"/>
              <a:t>Commands in Stata to clean string variables:</a:t>
            </a:r>
          </a:p>
          <a:p>
            <a:r>
              <a:rPr lang="en-US" dirty="0">
                <a:highlight>
                  <a:srgbClr val="C0C0C0"/>
                </a:highlight>
                <a:latin typeface="Courier New" panose="02070309020205020404" pitchFamily="49" charset="0"/>
                <a:cs typeface="Courier New" panose="02070309020205020404" pitchFamily="49" charset="0"/>
              </a:rPr>
              <a:t>replace</a:t>
            </a:r>
            <a:r>
              <a:rPr lang="en-US" dirty="0">
                <a:latin typeface="Courier New" panose="02070309020205020404" pitchFamily="49" charset="0"/>
                <a:cs typeface="Courier New" panose="02070309020205020404" pitchFamily="49" charset="0"/>
              </a:rPr>
              <a:t>:</a:t>
            </a:r>
            <a:r>
              <a:rPr lang="en-US" dirty="0"/>
              <a:t> to replace the contents of the existing variable</a:t>
            </a:r>
          </a:p>
          <a:p>
            <a:pPr marL="457200" lvl="1" indent="0">
              <a:buNone/>
            </a:pPr>
            <a:r>
              <a:rPr lang="en-US" dirty="0">
                <a:latin typeface="Courier New" panose="02070309020205020404" pitchFamily="49" charset="0"/>
                <a:cs typeface="Courier New" panose="02070309020205020404" pitchFamily="49" charset="0"/>
              </a:rPr>
              <a:t>replace </a:t>
            </a:r>
            <a:r>
              <a:rPr lang="en-US" dirty="0" err="1">
                <a:latin typeface="Courier New" panose="02070309020205020404" pitchFamily="49" charset="0"/>
                <a:cs typeface="Courier New" panose="02070309020205020404" pitchFamily="49" charset="0"/>
              </a:rPr>
              <a:t>oldvar</a:t>
            </a:r>
            <a:r>
              <a:rPr lang="en-US" dirty="0">
                <a:latin typeface="Courier New" panose="02070309020205020404" pitchFamily="49" charset="0"/>
                <a:cs typeface="Courier New" panose="02070309020205020404" pitchFamily="49" charset="0"/>
              </a:rPr>
              <a:t> =exp [if] [in]</a:t>
            </a:r>
          </a:p>
          <a:p>
            <a:r>
              <a:rPr lang="en-US" dirty="0"/>
              <a:t>Can be used for other types of variables too	</a:t>
            </a:r>
          </a:p>
        </p:txBody>
      </p:sp>
    </p:spTree>
    <p:extLst>
      <p:ext uri="{BB962C8B-B14F-4D97-AF65-F5344CB8AC3E}">
        <p14:creationId xmlns:p14="http://schemas.microsoft.com/office/powerpoint/2010/main" val="148109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08CE-A87B-3131-0E50-9C38C38190A0}"/>
              </a:ext>
            </a:extLst>
          </p:cNvPr>
          <p:cNvSpPr>
            <a:spLocks noGrp="1"/>
          </p:cNvSpPr>
          <p:nvPr>
            <p:ph type="title"/>
          </p:nvPr>
        </p:nvSpPr>
        <p:spPr>
          <a:xfrm>
            <a:off x="838200" y="113293"/>
            <a:ext cx="10515600" cy="1325563"/>
          </a:xfrm>
        </p:spPr>
        <p:txBody>
          <a:bodyPr/>
          <a:lstStyle/>
          <a:p>
            <a:pPr algn="ctr"/>
            <a:r>
              <a:rPr lang="en-US" dirty="0"/>
              <a:t>Cleaning string variables in Stata</a:t>
            </a:r>
          </a:p>
        </p:txBody>
      </p:sp>
      <p:sp>
        <p:nvSpPr>
          <p:cNvPr id="3" name="Content Placeholder 2">
            <a:extLst>
              <a:ext uri="{FF2B5EF4-FFF2-40B4-BE49-F238E27FC236}">
                <a16:creationId xmlns:a16="http://schemas.microsoft.com/office/drawing/2014/main" id="{C0FF3FE4-B4BE-D6B6-CE7F-A3B732D6B36B}"/>
              </a:ext>
            </a:extLst>
          </p:cNvPr>
          <p:cNvSpPr>
            <a:spLocks noGrp="1"/>
          </p:cNvSpPr>
          <p:nvPr>
            <p:ph sz="half" idx="1"/>
          </p:nvPr>
        </p:nvSpPr>
        <p:spPr>
          <a:xfrm>
            <a:off x="245273" y="1561433"/>
            <a:ext cx="6233614" cy="3425644"/>
          </a:xfrm>
        </p:spPr>
        <p:txBody>
          <a:bodyPr>
            <a:normAutofit/>
          </a:bodyPr>
          <a:lstStyle/>
          <a:p>
            <a:pPr marL="0" indent="0">
              <a:buNone/>
            </a:pPr>
            <a:r>
              <a:rPr lang="en-US" sz="2400" b="1" dirty="0"/>
              <a:t>Functions</a:t>
            </a:r>
            <a:r>
              <a:rPr lang="en-US" sz="2400" dirty="0"/>
              <a:t> in Stata to clean string variables:</a:t>
            </a:r>
          </a:p>
          <a:p>
            <a:pPr lvl="1"/>
            <a:r>
              <a:rPr lang="en-US" sz="1800" dirty="0">
                <a:highlight>
                  <a:srgbClr val="C0C0C0"/>
                </a:highlight>
                <a:latin typeface="Courier New" panose="02070309020205020404" pitchFamily="49" charset="0"/>
                <a:cs typeface="Courier New" panose="02070309020205020404" pitchFamily="49" charset="0"/>
              </a:rPr>
              <a:t>upper(s)</a:t>
            </a:r>
            <a:r>
              <a:rPr lang="en-US" sz="1800" dirty="0">
                <a:latin typeface="Courier New" panose="02070309020205020404" pitchFamily="49" charset="0"/>
                <a:cs typeface="Courier New" panose="02070309020205020404" pitchFamily="49" charset="0"/>
              </a:rPr>
              <a:t>: </a:t>
            </a:r>
            <a:r>
              <a:rPr lang="en-US" sz="1800" dirty="0"/>
              <a:t>capitalize all characters in string s</a:t>
            </a:r>
          </a:p>
          <a:p>
            <a:pPr lvl="1"/>
            <a:r>
              <a:rPr lang="en-US" sz="1800" dirty="0">
                <a:highlight>
                  <a:srgbClr val="C0C0C0"/>
                </a:highlight>
                <a:latin typeface="Courier New" panose="02070309020205020404" pitchFamily="49" charset="0"/>
                <a:cs typeface="Courier New" panose="02070309020205020404" pitchFamily="49" charset="0"/>
              </a:rPr>
              <a:t>lower(s)</a:t>
            </a:r>
            <a:r>
              <a:rPr lang="en-US" sz="1800" dirty="0">
                <a:latin typeface="Courier New" panose="02070309020205020404" pitchFamily="49" charset="0"/>
                <a:cs typeface="Courier New" panose="02070309020205020404" pitchFamily="49" charset="0"/>
              </a:rPr>
              <a:t>: </a:t>
            </a:r>
            <a:r>
              <a:rPr lang="en-US" sz="1800" dirty="0"/>
              <a:t>make all characters in string s lower case</a:t>
            </a:r>
          </a:p>
          <a:p>
            <a:pPr lvl="1"/>
            <a:r>
              <a:rPr lang="en-US" sz="1800" dirty="0">
                <a:highlight>
                  <a:srgbClr val="C0C0C0"/>
                </a:highlight>
                <a:latin typeface="Courier New" panose="02070309020205020404" pitchFamily="49" charset="0"/>
                <a:cs typeface="Courier New" panose="02070309020205020404" pitchFamily="49" charset="0"/>
              </a:rPr>
              <a:t>proper(s)</a:t>
            </a:r>
            <a:r>
              <a:rPr lang="en-US" sz="1800" dirty="0">
                <a:latin typeface="Courier New" panose="02070309020205020404" pitchFamily="49" charset="0"/>
                <a:cs typeface="Courier New" panose="02070309020205020404" pitchFamily="49" charset="0"/>
              </a:rPr>
              <a:t>:</a:t>
            </a:r>
            <a:r>
              <a:rPr lang="en-US" sz="1800" dirty="0"/>
              <a:t> capitalize only the first letter of each word in string s</a:t>
            </a:r>
          </a:p>
          <a:p>
            <a:pPr lvl="1"/>
            <a:r>
              <a:rPr lang="en-US" sz="1800" dirty="0" err="1">
                <a:highlight>
                  <a:srgbClr val="C0C0C0"/>
                </a:highlight>
                <a:latin typeface="Courier New" panose="02070309020205020404" pitchFamily="49" charset="0"/>
                <a:cs typeface="Courier New" panose="02070309020205020404" pitchFamily="49" charset="0"/>
              </a:rPr>
              <a:t>strtrim</a:t>
            </a:r>
            <a:r>
              <a:rPr lang="en-US" sz="1800" dirty="0">
                <a:highlight>
                  <a:srgbClr val="C0C0C0"/>
                </a:highlight>
                <a:latin typeface="Courier New" panose="02070309020205020404" pitchFamily="49" charset="0"/>
                <a:cs typeface="Courier New" panose="02070309020205020404" pitchFamily="49" charset="0"/>
              </a:rPr>
              <a:t>(s)</a:t>
            </a:r>
            <a:r>
              <a:rPr lang="en-US" sz="1800" dirty="0">
                <a:latin typeface="Courier New" panose="02070309020205020404" pitchFamily="49" charset="0"/>
                <a:cs typeface="Courier New" panose="02070309020205020404" pitchFamily="49" charset="0"/>
              </a:rPr>
              <a:t>: </a:t>
            </a:r>
            <a:r>
              <a:rPr lang="en-US" sz="1800" dirty="0"/>
              <a:t>removes leading and trailing spaces</a:t>
            </a:r>
          </a:p>
          <a:p>
            <a:pPr lvl="1"/>
            <a:r>
              <a:rPr lang="en-US" sz="1800" dirty="0" err="1">
                <a:highlight>
                  <a:srgbClr val="C0C0C0"/>
                </a:highlight>
                <a:latin typeface="Courier New" panose="02070309020205020404" pitchFamily="49" charset="0"/>
                <a:cs typeface="Courier New" panose="02070309020205020404" pitchFamily="49" charset="0"/>
              </a:rPr>
              <a:t>substr</a:t>
            </a:r>
            <a:r>
              <a:rPr lang="en-US" sz="1800" dirty="0">
                <a:highlight>
                  <a:srgbClr val="C0C0C0"/>
                </a:highlight>
                <a:latin typeface="Courier New" panose="02070309020205020404" pitchFamily="49" charset="0"/>
                <a:cs typeface="Courier New" panose="02070309020205020404" pitchFamily="49" charset="0"/>
              </a:rPr>
              <a:t>(s, n1, n2)</a:t>
            </a:r>
            <a:r>
              <a:rPr lang="en-US" sz="1800" dirty="0">
                <a:latin typeface="Courier New" panose="02070309020205020404" pitchFamily="49" charset="0"/>
                <a:cs typeface="Courier New" panose="02070309020205020404" pitchFamily="49" charset="0"/>
              </a:rPr>
              <a:t>: </a:t>
            </a:r>
            <a:r>
              <a:rPr lang="en-US" sz="1800" dirty="0"/>
              <a:t>the substring of s, starting at n1, for a length of n2</a:t>
            </a:r>
          </a:p>
          <a:p>
            <a:pPr lvl="1"/>
            <a:r>
              <a:rPr lang="en-US" sz="1800" dirty="0" err="1">
                <a:highlight>
                  <a:srgbClr val="C0C0C0"/>
                </a:highlight>
                <a:latin typeface="Courier New" panose="02070309020205020404" pitchFamily="49" charset="0"/>
                <a:cs typeface="Courier New" panose="02070309020205020404" pitchFamily="49" charset="0"/>
              </a:rPr>
              <a:t>subinstr</a:t>
            </a:r>
            <a:r>
              <a:rPr lang="en-US" sz="1800" dirty="0">
                <a:highlight>
                  <a:srgbClr val="C0C0C0"/>
                </a:highlight>
                <a:latin typeface="Courier New" panose="02070309020205020404" pitchFamily="49" charset="0"/>
                <a:cs typeface="Courier New" panose="02070309020205020404" pitchFamily="49" charset="0"/>
              </a:rPr>
              <a:t>(1, s2, s3, n)</a:t>
            </a:r>
            <a:r>
              <a:rPr lang="en-US" sz="1800" dirty="0"/>
              <a:t> :s1, where the first n occurrences in s1 of s2 have been replaced with s3</a:t>
            </a:r>
          </a:p>
          <a:p>
            <a:pPr marL="0" indent="0">
              <a:buNone/>
            </a:pPr>
            <a:endParaRPr lang="en-US" sz="2400" dirty="0"/>
          </a:p>
        </p:txBody>
      </p:sp>
      <p:pic>
        <p:nvPicPr>
          <p:cNvPr id="7" name="Content Placeholder 6">
            <a:extLst>
              <a:ext uri="{FF2B5EF4-FFF2-40B4-BE49-F238E27FC236}">
                <a16:creationId xmlns:a16="http://schemas.microsoft.com/office/drawing/2014/main" id="{5DFB3653-8DA6-62CB-DEF7-08B6B5843FD4}"/>
              </a:ext>
            </a:extLst>
          </p:cNvPr>
          <p:cNvPicPr>
            <a:picLocks noGrp="1" noChangeAspect="1"/>
          </p:cNvPicPr>
          <p:nvPr>
            <p:ph sz="half" idx="2"/>
          </p:nvPr>
        </p:nvPicPr>
        <p:blipFill>
          <a:blip r:embed="rId2"/>
          <a:stretch>
            <a:fillRect/>
          </a:stretch>
        </p:blipFill>
        <p:spPr>
          <a:xfrm>
            <a:off x="7362600" y="2925315"/>
            <a:ext cx="4584127" cy="2260317"/>
          </a:xfrm>
          <a:prstGeom prst="rect">
            <a:avLst/>
          </a:prstGeom>
          <a:ln>
            <a:solidFill>
              <a:schemeClr val="tx1"/>
            </a:solidFill>
          </a:ln>
        </p:spPr>
      </p:pic>
      <p:sp>
        <p:nvSpPr>
          <p:cNvPr id="11" name="TextBox 10">
            <a:extLst>
              <a:ext uri="{FF2B5EF4-FFF2-40B4-BE49-F238E27FC236}">
                <a16:creationId xmlns:a16="http://schemas.microsoft.com/office/drawing/2014/main" id="{5C95A7FD-0F61-B06A-036B-50D41BD193A2}"/>
              </a:ext>
            </a:extLst>
          </p:cNvPr>
          <p:cNvSpPr txBox="1"/>
          <p:nvPr/>
        </p:nvSpPr>
        <p:spPr>
          <a:xfrm>
            <a:off x="838200" y="5596916"/>
            <a:ext cx="10515600" cy="1015663"/>
          </a:xfrm>
          <a:prstGeom prst="rect">
            <a:avLst/>
          </a:prstGeom>
          <a:noFill/>
        </p:spPr>
        <p:txBody>
          <a:bodyPr wrap="square">
            <a:spAutoFit/>
          </a:bodyPr>
          <a:lstStyle/>
          <a:p>
            <a:pPr algn="just"/>
            <a:r>
              <a:rPr lang="en-US" sz="2400" dirty="0"/>
              <a:t>Note these are functions, not commands: </a:t>
            </a:r>
            <a:r>
              <a:rPr lang="en-US" sz="1800" dirty="0"/>
              <a:t>Functions cannot be used by themselves, but rather need to be used inside a command. To see the help file for functions we need to add parentheses after their names: </a:t>
            </a:r>
            <a:r>
              <a:rPr lang="en-US" sz="1800" dirty="0">
                <a:highlight>
                  <a:srgbClr val="C0C0C0"/>
                </a:highlight>
                <a:latin typeface="Courier New" panose="02070309020205020404" pitchFamily="49" charset="0"/>
                <a:cs typeface="Courier New" panose="02070309020205020404" pitchFamily="49" charset="0"/>
              </a:rPr>
              <a:t>help</a:t>
            </a:r>
            <a:r>
              <a:rPr lang="en-US" sz="1800" dirty="0"/>
              <a:t> </a:t>
            </a:r>
            <a:r>
              <a:rPr lang="en-US" sz="1800" dirty="0">
                <a:highlight>
                  <a:srgbClr val="C0C0C0"/>
                </a:highlight>
                <a:latin typeface="Courier New" panose="02070309020205020404" pitchFamily="49" charset="0"/>
                <a:cs typeface="Courier New" panose="02070309020205020404" pitchFamily="49" charset="0"/>
              </a:rPr>
              <a:t>proper()</a:t>
            </a:r>
          </a:p>
        </p:txBody>
      </p:sp>
      <p:pic>
        <p:nvPicPr>
          <p:cNvPr id="5" name="Picture 4">
            <a:extLst>
              <a:ext uri="{FF2B5EF4-FFF2-40B4-BE49-F238E27FC236}">
                <a16:creationId xmlns:a16="http://schemas.microsoft.com/office/drawing/2014/main" id="{770B6B99-54D7-D587-D5F1-0C9DF0844A6B}"/>
              </a:ext>
            </a:extLst>
          </p:cNvPr>
          <p:cNvPicPr>
            <a:picLocks noChangeAspect="1"/>
          </p:cNvPicPr>
          <p:nvPr/>
        </p:nvPicPr>
        <p:blipFill rotWithShape="1">
          <a:blip r:embed="rId3"/>
          <a:srcRect r="5644"/>
          <a:stretch/>
        </p:blipFill>
        <p:spPr>
          <a:xfrm>
            <a:off x="6478887" y="1561433"/>
            <a:ext cx="5467840" cy="1190302"/>
          </a:xfrm>
          <a:prstGeom prst="rect">
            <a:avLst/>
          </a:prstGeom>
          <a:ln w="9525">
            <a:solidFill>
              <a:schemeClr val="tx1"/>
            </a:solidFill>
          </a:ln>
        </p:spPr>
      </p:pic>
    </p:spTree>
    <p:extLst>
      <p:ext uri="{BB962C8B-B14F-4D97-AF65-F5344CB8AC3E}">
        <p14:creationId xmlns:p14="http://schemas.microsoft.com/office/powerpoint/2010/main" val="4288299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6298-0898-5BDB-5AB0-2C0C020A578A}"/>
              </a:ext>
            </a:extLst>
          </p:cNvPr>
          <p:cNvSpPr>
            <a:spLocks noGrp="1"/>
          </p:cNvSpPr>
          <p:nvPr>
            <p:ph type="title"/>
          </p:nvPr>
        </p:nvSpPr>
        <p:spPr/>
        <p:txBody>
          <a:bodyPr/>
          <a:lstStyle/>
          <a:p>
            <a:r>
              <a:rPr lang="en-US" dirty="0"/>
              <a:t>Task 3: Clean string variables</a:t>
            </a:r>
          </a:p>
        </p:txBody>
      </p:sp>
      <p:sp>
        <p:nvSpPr>
          <p:cNvPr id="3" name="Content Placeholder 2">
            <a:extLst>
              <a:ext uri="{FF2B5EF4-FFF2-40B4-BE49-F238E27FC236}">
                <a16:creationId xmlns:a16="http://schemas.microsoft.com/office/drawing/2014/main" id="{35CE117F-D802-F128-75E6-1CB6C184EE5C}"/>
              </a:ext>
            </a:extLst>
          </p:cNvPr>
          <p:cNvSpPr>
            <a:spLocks noGrp="1"/>
          </p:cNvSpPr>
          <p:nvPr>
            <p:ph idx="1"/>
          </p:nvPr>
        </p:nvSpPr>
        <p:spPr/>
        <p:txBody>
          <a:bodyPr>
            <a:normAutofit fontScale="77500" lnSpcReduction="20000"/>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explore the string variable </a:t>
            </a:r>
            <a:r>
              <a:rPr lang="en-US" dirty="0" err="1">
                <a:latin typeface="Courier New" panose="02070309020205020404" pitchFamily="49" charset="0"/>
                <a:cs typeface="Courier New" panose="02070309020205020404" pitchFamily="49" charset="0"/>
              </a:rPr>
              <a:t>crop_other</a:t>
            </a:r>
            <a:endParaRPr lang="en-US" dirty="0">
              <a:latin typeface="Courier New" panose="02070309020205020404" pitchFamily="49" charset="0"/>
              <a:cs typeface="Courier New" panose="02070309020205020404" pitchFamily="49" charset="0"/>
            </a:endParaRPr>
          </a:p>
          <a:p>
            <a:pPr lvl="1"/>
            <a:r>
              <a:rPr lang="en-US" dirty="0"/>
              <a:t>How can you clean this variable?</a:t>
            </a:r>
          </a:p>
          <a:p>
            <a:endParaRPr lang="en-US" dirty="0"/>
          </a:p>
          <a:p>
            <a:r>
              <a:rPr lang="en-US" dirty="0"/>
              <a:t>Use </a:t>
            </a:r>
            <a:r>
              <a:rPr lang="en-US" dirty="0">
                <a:highlight>
                  <a:srgbClr val="C0C0C0"/>
                </a:highlight>
                <a:latin typeface="Courier New" panose="02070309020205020404" pitchFamily="49" charset="0"/>
                <a:cs typeface="Courier New" panose="02070309020205020404" pitchFamily="49" charset="0"/>
              </a:rPr>
              <a:t>replace</a:t>
            </a:r>
            <a:r>
              <a:rPr lang="en-US" dirty="0"/>
              <a:t> with </a:t>
            </a:r>
            <a:r>
              <a:rPr lang="en-US" dirty="0">
                <a:highlight>
                  <a:srgbClr val="C0C0C0"/>
                </a:highlight>
                <a:latin typeface="Courier New" panose="02070309020205020404" pitchFamily="49" charset="0"/>
                <a:cs typeface="Courier New" panose="02070309020205020404" pitchFamily="49" charset="0"/>
              </a:rPr>
              <a:t>proper()</a:t>
            </a:r>
            <a:r>
              <a:rPr lang="en-US" dirty="0">
                <a:highlight>
                  <a:srgbClr val="C0C0C0"/>
                </a:highlight>
              </a:rPr>
              <a:t> </a:t>
            </a:r>
            <a:r>
              <a:rPr lang="en-US" dirty="0"/>
              <a:t>function to fix the case of strings</a:t>
            </a:r>
          </a:p>
          <a:p>
            <a:pPr lvl="1"/>
            <a:r>
              <a:rPr lang="en-US" dirty="0">
                <a:highlight>
                  <a:srgbClr val="C0C0C0"/>
                </a:highlight>
                <a:latin typeface="Courier New" panose="02070309020205020404" pitchFamily="49" charset="0"/>
                <a:cs typeface="Courier New" panose="02070309020205020404" pitchFamily="49" charset="0"/>
              </a:rPr>
              <a:t>tabulate</a:t>
            </a:r>
            <a:r>
              <a:rPr lang="en-US" dirty="0"/>
              <a:t> again to see what changed</a:t>
            </a:r>
          </a:p>
          <a:p>
            <a:endParaRPr lang="en-US" dirty="0"/>
          </a:p>
          <a:p>
            <a:r>
              <a:rPr lang="en-US" dirty="0"/>
              <a:t>Use </a:t>
            </a:r>
            <a:r>
              <a:rPr lang="en-US" dirty="0">
                <a:latin typeface="Courier New" panose="02070309020205020404" pitchFamily="49" charset="0"/>
                <a:cs typeface="Courier New" panose="02070309020205020404" pitchFamily="49" charset="0"/>
              </a:rPr>
              <a:t>replace</a:t>
            </a:r>
            <a:r>
              <a:rPr lang="en-US" dirty="0"/>
              <a:t> with </a:t>
            </a:r>
            <a:r>
              <a:rPr lang="en-US" dirty="0" err="1">
                <a:highlight>
                  <a:srgbClr val="C0C0C0"/>
                </a:highlight>
                <a:latin typeface="Courier New" panose="02070309020205020404" pitchFamily="49" charset="0"/>
                <a:cs typeface="Courier New" panose="02070309020205020404" pitchFamily="49" charset="0"/>
              </a:rPr>
              <a:t>subinstr</a:t>
            </a:r>
            <a:r>
              <a:rPr lang="en-US" dirty="0">
                <a:highlight>
                  <a:srgbClr val="C0C0C0"/>
                </a:highlight>
                <a:latin typeface="Courier New" panose="02070309020205020404" pitchFamily="49" charset="0"/>
                <a:cs typeface="Courier New" panose="02070309020205020404" pitchFamily="49" charset="0"/>
              </a:rPr>
              <a:t>(s1,s2,s3,n)</a:t>
            </a:r>
            <a:r>
              <a:rPr lang="en-US" dirty="0">
                <a:highlight>
                  <a:srgbClr val="C0C0C0"/>
                </a:highlight>
              </a:rPr>
              <a:t> </a:t>
            </a:r>
            <a:r>
              <a:rPr lang="en-US" dirty="0"/>
              <a:t>function to remove special characters like “.”</a:t>
            </a:r>
          </a:p>
          <a:p>
            <a:r>
              <a:rPr lang="en-US" dirty="0"/>
              <a:t>Use </a:t>
            </a:r>
            <a:r>
              <a:rPr lang="en-US" dirty="0">
                <a:latin typeface="Courier New" panose="02070309020205020404" pitchFamily="49" charset="0"/>
                <a:cs typeface="Courier New" panose="02070309020205020404" pitchFamily="49" charset="0"/>
              </a:rPr>
              <a:t>replace</a:t>
            </a:r>
            <a:r>
              <a:rPr lang="en-US" dirty="0"/>
              <a:t> with </a:t>
            </a:r>
            <a:r>
              <a:rPr lang="en-US" dirty="0" err="1">
                <a:highlight>
                  <a:srgbClr val="C0C0C0"/>
                </a:highlight>
                <a:latin typeface="Courier New" panose="02070309020205020404" pitchFamily="49" charset="0"/>
                <a:cs typeface="Courier New" panose="02070309020205020404" pitchFamily="49" charset="0"/>
              </a:rPr>
              <a:t>strtrim</a:t>
            </a:r>
            <a:r>
              <a:rPr lang="en-US" dirty="0">
                <a:highlight>
                  <a:srgbClr val="C0C0C0"/>
                </a:highlight>
                <a:latin typeface="Courier New" panose="02070309020205020404" pitchFamily="49" charset="0"/>
                <a:cs typeface="Courier New" panose="02070309020205020404" pitchFamily="49" charset="0"/>
              </a:rPr>
              <a:t>()</a:t>
            </a:r>
            <a:r>
              <a:rPr lang="en-US" dirty="0">
                <a:highlight>
                  <a:srgbClr val="C0C0C0"/>
                </a:highlight>
              </a:rPr>
              <a:t> </a:t>
            </a:r>
            <a:r>
              <a:rPr lang="en-US" dirty="0"/>
              <a:t>function to remove extra spaces</a:t>
            </a:r>
          </a:p>
          <a:p>
            <a:pPr lvl="1"/>
            <a:r>
              <a:rPr lang="en-US" dirty="0">
                <a:highlight>
                  <a:srgbClr val="C0C0C0"/>
                </a:highlight>
                <a:latin typeface="Courier New" panose="02070309020205020404" pitchFamily="49" charset="0"/>
                <a:cs typeface="Courier New" panose="02070309020205020404" pitchFamily="49" charset="0"/>
              </a:rPr>
              <a:t>tabulate</a:t>
            </a:r>
            <a:r>
              <a:rPr lang="en-US" dirty="0"/>
              <a:t> again to see what changed</a:t>
            </a:r>
          </a:p>
          <a:p>
            <a:endParaRPr lang="en-US" dirty="0"/>
          </a:p>
          <a:p>
            <a:r>
              <a:rPr lang="en-US" dirty="0"/>
              <a:t>Use </a:t>
            </a:r>
            <a:r>
              <a:rPr lang="en-US" dirty="0" err="1">
                <a:highlight>
                  <a:srgbClr val="C0C0C0"/>
                </a:highlight>
                <a:latin typeface="Courier New" panose="02070309020205020404" pitchFamily="49" charset="0"/>
                <a:cs typeface="Courier New" panose="02070309020205020404" pitchFamily="49" charset="0"/>
              </a:rPr>
              <a:t>substr</a:t>
            </a:r>
            <a:r>
              <a:rPr lang="en-US" dirty="0">
                <a:highlight>
                  <a:srgbClr val="C0C0C0"/>
                </a:highlight>
                <a:latin typeface="Courier New" panose="02070309020205020404" pitchFamily="49" charset="0"/>
                <a:cs typeface="Courier New" panose="02070309020205020404" pitchFamily="49" charset="0"/>
              </a:rPr>
              <a:t>(s, n1, n2)</a:t>
            </a:r>
            <a:r>
              <a:rPr lang="en-US" dirty="0">
                <a:highlight>
                  <a:srgbClr val="C0C0C0"/>
                </a:highlight>
              </a:rPr>
              <a:t> </a:t>
            </a:r>
            <a:r>
              <a:rPr lang="en-US" dirty="0"/>
              <a:t>so there are only two categories left for this variable</a:t>
            </a:r>
          </a:p>
        </p:txBody>
      </p:sp>
    </p:spTree>
    <p:extLst>
      <p:ext uri="{BB962C8B-B14F-4D97-AF65-F5344CB8AC3E}">
        <p14:creationId xmlns:p14="http://schemas.microsoft.com/office/powerpoint/2010/main" val="1823480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EF1B-F892-3EF5-B06D-DAAE3A369147}"/>
              </a:ext>
            </a:extLst>
          </p:cNvPr>
          <p:cNvSpPr>
            <a:spLocks noGrp="1"/>
          </p:cNvSpPr>
          <p:nvPr>
            <p:ph type="title"/>
          </p:nvPr>
        </p:nvSpPr>
        <p:spPr/>
        <p:txBody>
          <a:bodyPr/>
          <a:lstStyle/>
          <a:p>
            <a:r>
              <a:rPr lang="en-US" dirty="0"/>
              <a:t>Cleaning string variable</a:t>
            </a:r>
          </a:p>
        </p:txBody>
      </p:sp>
      <p:sp>
        <p:nvSpPr>
          <p:cNvPr id="14" name="TextBox 13">
            <a:extLst>
              <a:ext uri="{FF2B5EF4-FFF2-40B4-BE49-F238E27FC236}">
                <a16:creationId xmlns:a16="http://schemas.microsoft.com/office/drawing/2014/main" id="{DAAB0DFC-0CDA-C728-4B2D-DEBB9D5FD439}"/>
              </a:ext>
            </a:extLst>
          </p:cNvPr>
          <p:cNvSpPr txBox="1"/>
          <p:nvPr/>
        </p:nvSpPr>
        <p:spPr>
          <a:xfrm>
            <a:off x="8643711" y="5687569"/>
            <a:ext cx="1805302" cy="369332"/>
          </a:xfrm>
          <a:prstGeom prst="rect">
            <a:avLst/>
          </a:prstGeom>
          <a:noFill/>
        </p:spPr>
        <p:txBody>
          <a:bodyPr wrap="none" rtlCol="0">
            <a:spAutoFit/>
          </a:bodyPr>
          <a:lstStyle/>
          <a:p>
            <a:r>
              <a:rPr lang="en-US" dirty="0"/>
              <a:t>3. Clean version</a:t>
            </a:r>
          </a:p>
        </p:txBody>
      </p:sp>
      <p:sp>
        <p:nvSpPr>
          <p:cNvPr id="12" name="TextBox 11">
            <a:extLst>
              <a:ext uri="{FF2B5EF4-FFF2-40B4-BE49-F238E27FC236}">
                <a16:creationId xmlns:a16="http://schemas.microsoft.com/office/drawing/2014/main" id="{F247D266-A7DD-450C-4EE4-12BBA1CF91F6}"/>
              </a:ext>
            </a:extLst>
          </p:cNvPr>
          <p:cNvSpPr txBox="1"/>
          <p:nvPr/>
        </p:nvSpPr>
        <p:spPr>
          <a:xfrm>
            <a:off x="455985" y="5733735"/>
            <a:ext cx="2772792" cy="646331"/>
          </a:xfrm>
          <a:prstGeom prst="rect">
            <a:avLst/>
          </a:prstGeom>
          <a:noFill/>
        </p:spPr>
        <p:txBody>
          <a:bodyPr wrap="square" rtlCol="0">
            <a:spAutoFit/>
          </a:bodyPr>
          <a:lstStyle/>
          <a:p>
            <a:r>
              <a:rPr lang="en-US" dirty="0"/>
              <a:t>1. Before cleaning string variable</a:t>
            </a:r>
          </a:p>
        </p:txBody>
      </p:sp>
      <p:sp>
        <p:nvSpPr>
          <p:cNvPr id="13" name="TextBox 12">
            <a:extLst>
              <a:ext uri="{FF2B5EF4-FFF2-40B4-BE49-F238E27FC236}">
                <a16:creationId xmlns:a16="http://schemas.microsoft.com/office/drawing/2014/main" id="{9B21BD71-C4FF-8E29-4129-0278075CBE93}"/>
              </a:ext>
            </a:extLst>
          </p:cNvPr>
          <p:cNvSpPr txBox="1"/>
          <p:nvPr/>
        </p:nvSpPr>
        <p:spPr>
          <a:xfrm>
            <a:off x="4581797" y="5684006"/>
            <a:ext cx="3482943" cy="923330"/>
          </a:xfrm>
          <a:prstGeom prst="rect">
            <a:avLst/>
          </a:prstGeom>
          <a:noFill/>
        </p:spPr>
        <p:txBody>
          <a:bodyPr wrap="square" rtlCol="0">
            <a:spAutoFit/>
          </a:bodyPr>
          <a:lstStyle/>
          <a:p>
            <a:r>
              <a:rPr lang="en-US" dirty="0"/>
              <a:t>2. After applying proper case, removing special characters,  and removing extra spaces</a:t>
            </a:r>
          </a:p>
        </p:txBody>
      </p:sp>
      <p:pic>
        <p:nvPicPr>
          <p:cNvPr id="4" name="Picture 3">
            <a:extLst>
              <a:ext uri="{FF2B5EF4-FFF2-40B4-BE49-F238E27FC236}">
                <a16:creationId xmlns:a16="http://schemas.microsoft.com/office/drawing/2014/main" id="{90C4AAFE-FBB7-B48C-9F0A-8965C595ABF7}"/>
              </a:ext>
            </a:extLst>
          </p:cNvPr>
          <p:cNvPicPr>
            <a:picLocks noChangeAspect="1"/>
          </p:cNvPicPr>
          <p:nvPr/>
        </p:nvPicPr>
        <p:blipFill>
          <a:blip r:embed="rId2"/>
          <a:stretch>
            <a:fillRect/>
          </a:stretch>
        </p:blipFill>
        <p:spPr>
          <a:xfrm>
            <a:off x="131078" y="2524591"/>
            <a:ext cx="3754241" cy="2544118"/>
          </a:xfrm>
          <a:prstGeom prst="rect">
            <a:avLst/>
          </a:prstGeom>
        </p:spPr>
      </p:pic>
      <p:pic>
        <p:nvPicPr>
          <p:cNvPr id="8" name="Picture 7">
            <a:extLst>
              <a:ext uri="{FF2B5EF4-FFF2-40B4-BE49-F238E27FC236}">
                <a16:creationId xmlns:a16="http://schemas.microsoft.com/office/drawing/2014/main" id="{C0C7F3E1-85EC-31B9-DD7B-E1F6BC28E5C8}"/>
              </a:ext>
            </a:extLst>
          </p:cNvPr>
          <p:cNvPicPr>
            <a:picLocks noChangeAspect="1"/>
          </p:cNvPicPr>
          <p:nvPr/>
        </p:nvPicPr>
        <p:blipFill>
          <a:blip r:embed="rId3"/>
          <a:stretch>
            <a:fillRect/>
          </a:stretch>
        </p:blipFill>
        <p:spPr>
          <a:xfrm>
            <a:off x="4058894" y="3105374"/>
            <a:ext cx="4074212" cy="2168207"/>
          </a:xfrm>
          <a:prstGeom prst="rect">
            <a:avLst/>
          </a:prstGeom>
        </p:spPr>
      </p:pic>
      <p:pic>
        <p:nvPicPr>
          <p:cNvPr id="10" name="Picture 9">
            <a:extLst>
              <a:ext uri="{FF2B5EF4-FFF2-40B4-BE49-F238E27FC236}">
                <a16:creationId xmlns:a16="http://schemas.microsoft.com/office/drawing/2014/main" id="{F35F75F4-BF6B-1DD4-0AE5-25FDBBEF9160}"/>
              </a:ext>
            </a:extLst>
          </p:cNvPr>
          <p:cNvPicPr>
            <a:picLocks noChangeAspect="1"/>
          </p:cNvPicPr>
          <p:nvPr/>
        </p:nvPicPr>
        <p:blipFill>
          <a:blip r:embed="rId4"/>
          <a:stretch>
            <a:fillRect/>
          </a:stretch>
        </p:blipFill>
        <p:spPr>
          <a:xfrm>
            <a:off x="8133106" y="3689513"/>
            <a:ext cx="3600416" cy="1496709"/>
          </a:xfrm>
          <a:prstGeom prst="rect">
            <a:avLst/>
          </a:prstGeom>
        </p:spPr>
      </p:pic>
    </p:spTree>
    <p:extLst>
      <p:ext uri="{BB962C8B-B14F-4D97-AF65-F5344CB8AC3E}">
        <p14:creationId xmlns:p14="http://schemas.microsoft.com/office/powerpoint/2010/main" val="91474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BB26-E8F5-789A-8C57-1C370B091768}"/>
              </a:ext>
            </a:extLst>
          </p:cNvPr>
          <p:cNvSpPr>
            <a:spLocks noGrp="1"/>
          </p:cNvSpPr>
          <p:nvPr>
            <p:ph type="title"/>
          </p:nvPr>
        </p:nvSpPr>
        <p:spPr/>
        <p:txBody>
          <a:bodyPr/>
          <a:lstStyle/>
          <a:p>
            <a:r>
              <a:rPr lang="en-US" dirty="0"/>
              <a:t>Encode variables</a:t>
            </a:r>
          </a:p>
        </p:txBody>
      </p:sp>
      <p:sp>
        <p:nvSpPr>
          <p:cNvPr id="3" name="Content Placeholder 2">
            <a:extLst>
              <a:ext uri="{FF2B5EF4-FFF2-40B4-BE49-F238E27FC236}">
                <a16:creationId xmlns:a16="http://schemas.microsoft.com/office/drawing/2014/main" id="{B31637D0-D946-EBCD-7C59-29BBF6ABA8C7}"/>
              </a:ext>
            </a:extLst>
          </p:cNvPr>
          <p:cNvSpPr>
            <a:spLocks noGrp="1"/>
          </p:cNvSpPr>
          <p:nvPr>
            <p:ph idx="1"/>
          </p:nvPr>
        </p:nvSpPr>
        <p:spPr/>
        <p:txBody>
          <a:bodyPr/>
          <a:lstStyle/>
          <a:p>
            <a:r>
              <a:rPr lang="en-US" dirty="0"/>
              <a:t>Each statistical software has optimized the formats it uses to store and handle different types if information</a:t>
            </a:r>
          </a:p>
          <a:p>
            <a:r>
              <a:rPr lang="en-US" dirty="0"/>
              <a:t>The clean dataset should contain no string variables, except for</a:t>
            </a:r>
          </a:p>
          <a:p>
            <a:pPr lvl="1"/>
            <a:r>
              <a:rPr lang="en-US" dirty="0"/>
              <a:t>Proper nouns that are not categories</a:t>
            </a:r>
          </a:p>
          <a:p>
            <a:pPr lvl="1"/>
            <a:r>
              <a:rPr lang="en-US" dirty="0"/>
              <a:t>Digits with leading zeros or long IDs (over 15 digits)</a:t>
            </a:r>
          </a:p>
          <a:p>
            <a:r>
              <a:rPr lang="en-US" dirty="0"/>
              <a:t>That means </a:t>
            </a:r>
            <a:r>
              <a:rPr lang="en-US" b="1" dirty="0"/>
              <a:t>categorical string variables </a:t>
            </a:r>
            <a:r>
              <a:rPr lang="en-US" dirty="0"/>
              <a:t>must be transformed into </a:t>
            </a:r>
            <a:r>
              <a:rPr lang="en-US" b="1" dirty="0"/>
              <a:t>labeled variables or factors</a:t>
            </a:r>
          </a:p>
          <a:p>
            <a:r>
              <a:rPr lang="en-US" dirty="0"/>
              <a:t>The process of transforming text variables into categorical variables in Stata is called “</a:t>
            </a:r>
            <a:r>
              <a:rPr lang="en-US" b="1" dirty="0"/>
              <a:t>encoding</a:t>
            </a:r>
            <a:r>
              <a:rPr lang="en-US" dirty="0"/>
              <a:t>”.</a:t>
            </a:r>
          </a:p>
        </p:txBody>
      </p:sp>
    </p:spTree>
    <p:extLst>
      <p:ext uri="{BB962C8B-B14F-4D97-AF65-F5344CB8AC3E}">
        <p14:creationId xmlns:p14="http://schemas.microsoft.com/office/powerpoint/2010/main" val="3940336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A167-406C-C162-4ACD-F9BFA874CE50}"/>
              </a:ext>
            </a:extLst>
          </p:cNvPr>
          <p:cNvSpPr>
            <a:spLocks noGrp="1"/>
          </p:cNvSpPr>
          <p:nvPr>
            <p:ph type="title"/>
          </p:nvPr>
        </p:nvSpPr>
        <p:spPr/>
        <p:txBody>
          <a:bodyPr/>
          <a:lstStyle/>
          <a:p>
            <a:r>
              <a:rPr lang="en-US" dirty="0"/>
              <a:t>Task 4: Identify categorical string variables</a:t>
            </a:r>
          </a:p>
        </p:txBody>
      </p:sp>
      <p:sp>
        <p:nvSpPr>
          <p:cNvPr id="3" name="Content Placeholder 2">
            <a:extLst>
              <a:ext uri="{FF2B5EF4-FFF2-40B4-BE49-F238E27FC236}">
                <a16:creationId xmlns:a16="http://schemas.microsoft.com/office/drawing/2014/main" id="{CBB0F71B-632E-457E-0F48-24BBEC6778D7}"/>
              </a:ext>
            </a:extLst>
          </p:cNvPr>
          <p:cNvSpPr>
            <a:spLocks noGrp="1"/>
          </p:cNvSpPr>
          <p:nvPr>
            <p:ph idx="1"/>
          </p:nvPr>
        </p:nvSpPr>
        <p:spPr/>
        <p:txBody>
          <a:bodyPr/>
          <a:lstStyle/>
          <a:p>
            <a:pPr marL="0" indent="0">
              <a:buNone/>
            </a:pPr>
            <a:r>
              <a:rPr lang="en-US" dirty="0"/>
              <a:t>How do you tell categorical variables from text variables when they don’t yet have value labels?</a:t>
            </a:r>
          </a:p>
          <a:p>
            <a:r>
              <a:rPr lang="en-US" dirty="0"/>
              <a:t>Use </a:t>
            </a:r>
            <a:r>
              <a:rPr lang="en-US" dirty="0">
                <a:highlight>
                  <a:srgbClr val="C0C0C0"/>
                </a:highlight>
                <a:latin typeface="Courier New" panose="02070309020205020404" pitchFamily="49" charset="0"/>
                <a:cs typeface="Courier New" panose="02070309020205020404" pitchFamily="49" charset="0"/>
              </a:rPr>
              <a:t>ds, has(type string) </a:t>
            </a:r>
            <a:r>
              <a:rPr lang="en-US" dirty="0"/>
              <a:t>to get a list of string variables</a:t>
            </a:r>
          </a:p>
          <a:p>
            <a:r>
              <a:rPr lang="en-US" dirty="0"/>
              <a:t>Use </a:t>
            </a:r>
            <a:r>
              <a:rPr lang="en-US" dirty="0">
                <a:highlight>
                  <a:srgbClr val="C0C0C0"/>
                </a:highlight>
                <a:latin typeface="Courier New" panose="02070309020205020404" pitchFamily="49" charset="0"/>
                <a:cs typeface="Courier New" panose="02070309020205020404" pitchFamily="49" charset="0"/>
              </a:rPr>
              <a:t>codebook [</a:t>
            </a:r>
            <a:r>
              <a:rPr lang="en-US" dirty="0" err="1">
                <a:highlight>
                  <a:srgbClr val="C0C0C0"/>
                </a:highlight>
                <a:latin typeface="Courier New" panose="02070309020205020404" pitchFamily="49" charset="0"/>
                <a:cs typeface="Courier New" panose="02070309020205020404" pitchFamily="49" charset="0"/>
              </a:rPr>
              <a:t>varlist</a:t>
            </a:r>
            <a:r>
              <a:rPr lang="en-US" dirty="0">
                <a:highlight>
                  <a:srgbClr val="C0C0C0"/>
                </a:highlight>
                <a:latin typeface="Courier New" panose="02070309020205020404" pitchFamily="49" charset="0"/>
                <a:cs typeface="Courier New" panose="02070309020205020404" pitchFamily="49" charset="0"/>
              </a:rPr>
              <a:t>], compact</a:t>
            </a:r>
            <a:r>
              <a:rPr lang="en-US" dirty="0">
                <a:latin typeface="Courier New" panose="02070309020205020404" pitchFamily="49" charset="0"/>
                <a:cs typeface="Courier New" panose="02070309020205020404" pitchFamily="49" charset="0"/>
              </a:rPr>
              <a:t> </a:t>
            </a:r>
            <a:r>
              <a:rPr lang="en-US" dirty="0"/>
              <a:t>to check the number of unique values of these variables</a:t>
            </a:r>
          </a:p>
          <a:p>
            <a:pPr lvl="1"/>
            <a:r>
              <a:rPr lang="en-US" dirty="0"/>
              <a:t>Are there any variables with low number of unique values?</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get a frequency table of these variables </a:t>
            </a:r>
          </a:p>
          <a:p>
            <a:endParaRPr lang="en-US" dirty="0"/>
          </a:p>
          <a:p>
            <a:endParaRPr lang="en-US" dirty="0"/>
          </a:p>
        </p:txBody>
      </p:sp>
    </p:spTree>
    <p:extLst>
      <p:ext uri="{BB962C8B-B14F-4D97-AF65-F5344CB8AC3E}">
        <p14:creationId xmlns:p14="http://schemas.microsoft.com/office/powerpoint/2010/main" val="202085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25B-7E69-1BA3-05B8-C99E68F302ED}"/>
              </a:ext>
            </a:extLst>
          </p:cNvPr>
          <p:cNvSpPr>
            <a:spLocks noGrp="1"/>
          </p:cNvSpPr>
          <p:nvPr>
            <p:ph type="title"/>
          </p:nvPr>
        </p:nvSpPr>
        <p:spPr/>
        <p:txBody>
          <a:bodyPr/>
          <a:lstStyle/>
          <a:p>
            <a:r>
              <a:rPr lang="en-US" dirty="0"/>
              <a:t>Encode variables in Stata</a:t>
            </a:r>
          </a:p>
        </p:txBody>
      </p:sp>
      <p:pic>
        <p:nvPicPr>
          <p:cNvPr id="5" name="Content Placeholder 4">
            <a:extLst>
              <a:ext uri="{FF2B5EF4-FFF2-40B4-BE49-F238E27FC236}">
                <a16:creationId xmlns:a16="http://schemas.microsoft.com/office/drawing/2014/main" id="{036422B9-045E-F053-3A61-809393ED5172}"/>
              </a:ext>
            </a:extLst>
          </p:cNvPr>
          <p:cNvPicPr>
            <a:picLocks noGrp="1" noChangeAspect="1"/>
          </p:cNvPicPr>
          <p:nvPr>
            <p:ph idx="1"/>
          </p:nvPr>
        </p:nvPicPr>
        <p:blipFill>
          <a:blip r:embed="rId2"/>
          <a:stretch>
            <a:fillRect/>
          </a:stretch>
        </p:blipFill>
        <p:spPr>
          <a:xfrm>
            <a:off x="1316553" y="1877532"/>
            <a:ext cx="9168254" cy="2641270"/>
          </a:xfrm>
        </p:spPr>
      </p:pic>
      <p:sp>
        <p:nvSpPr>
          <p:cNvPr id="11" name="TextBox 10">
            <a:extLst>
              <a:ext uri="{FF2B5EF4-FFF2-40B4-BE49-F238E27FC236}">
                <a16:creationId xmlns:a16="http://schemas.microsoft.com/office/drawing/2014/main" id="{43746CBE-3C98-DF2C-217B-05649B77A7BD}"/>
              </a:ext>
            </a:extLst>
          </p:cNvPr>
          <p:cNvSpPr txBox="1"/>
          <p:nvPr/>
        </p:nvSpPr>
        <p:spPr>
          <a:xfrm>
            <a:off x="1123407" y="4766607"/>
            <a:ext cx="8865324"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Note that there is a required option called </a:t>
            </a:r>
            <a:r>
              <a:rPr lang="en-US" dirty="0">
                <a:highlight>
                  <a:srgbClr val="C0C0C0"/>
                </a:highlight>
                <a:latin typeface="Courier New" panose="02070309020205020404" pitchFamily="49" charset="0"/>
                <a:ea typeface="Lato" panose="020F0502020204030203" pitchFamily="34" charset="0"/>
                <a:cs typeface="Courier New" panose="02070309020205020404" pitchFamily="49" charset="0"/>
              </a:rPr>
              <a:t>generate()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This option will create a new variable with the encoded version of the original one</a:t>
            </a:r>
          </a:p>
        </p:txBody>
      </p:sp>
    </p:spTree>
    <p:extLst>
      <p:ext uri="{BB962C8B-B14F-4D97-AF65-F5344CB8AC3E}">
        <p14:creationId xmlns:p14="http://schemas.microsoft.com/office/powerpoint/2010/main" val="423462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03C7-B3A3-1759-4B4A-7E44522FEB28}"/>
              </a:ext>
            </a:extLst>
          </p:cNvPr>
          <p:cNvSpPr>
            <a:spLocks noGrp="1"/>
          </p:cNvSpPr>
          <p:nvPr>
            <p:ph type="title"/>
          </p:nvPr>
        </p:nvSpPr>
        <p:spPr/>
        <p:txBody>
          <a:bodyPr/>
          <a:lstStyle/>
          <a:p>
            <a:r>
              <a:rPr lang="en-US" dirty="0"/>
              <a:t>Task 5: Encode variables</a:t>
            </a:r>
          </a:p>
        </p:txBody>
      </p:sp>
      <p:sp>
        <p:nvSpPr>
          <p:cNvPr id="3" name="Content Placeholder 2">
            <a:extLst>
              <a:ext uri="{FF2B5EF4-FFF2-40B4-BE49-F238E27FC236}">
                <a16:creationId xmlns:a16="http://schemas.microsoft.com/office/drawing/2014/main" id="{1DDD536B-D7D0-05DD-46DC-B4E511B16877}"/>
              </a:ext>
            </a:extLst>
          </p:cNvPr>
          <p:cNvSpPr>
            <a:spLocks noGrp="1"/>
          </p:cNvSpPr>
          <p:nvPr>
            <p:ph idx="1"/>
          </p:nvPr>
        </p:nvSpPr>
        <p:spPr/>
        <p:txBody>
          <a:bodyPr/>
          <a:lstStyle/>
          <a:p>
            <a:r>
              <a:rPr lang="en-US" dirty="0">
                <a:highlight>
                  <a:srgbClr val="C0C0C0"/>
                </a:highlight>
                <a:latin typeface="Courier New" panose="02070309020205020404" pitchFamily="49" charset="0"/>
                <a:cs typeface="Courier New" panose="02070309020205020404" pitchFamily="49" charset="0"/>
              </a:rPr>
              <a:t>encode</a:t>
            </a:r>
            <a:r>
              <a:rPr lang="en-US" dirty="0"/>
              <a:t> the variable </a:t>
            </a:r>
            <a:r>
              <a:rPr lang="en-US" dirty="0" err="1">
                <a:latin typeface="Courier New" panose="02070309020205020404" pitchFamily="49" charset="0"/>
                <a:cs typeface="Courier New" panose="02070309020205020404" pitchFamily="49" charset="0"/>
              </a:rPr>
              <a:t>ar_farm_unit</a:t>
            </a:r>
            <a:r>
              <a:rPr lang="en-US" dirty="0"/>
              <a:t> to create a new variable called </a:t>
            </a:r>
            <a:r>
              <a:rPr lang="en-US" dirty="0" err="1">
                <a:latin typeface="Courier New" panose="02070309020205020404" pitchFamily="49" charset="0"/>
                <a:cs typeface="Courier New" panose="02070309020205020404" pitchFamily="49" charset="0"/>
              </a:rPr>
              <a:t>ar_unit</a:t>
            </a:r>
            <a:endParaRPr lang="en-US" dirty="0">
              <a:latin typeface="Courier New" panose="02070309020205020404" pitchFamily="49" charset="0"/>
              <a:cs typeface="Courier New" panose="02070309020205020404" pitchFamily="49" charset="0"/>
            </a:endParaRPr>
          </a:p>
          <a:p>
            <a:r>
              <a:rPr lang="en-US" dirty="0"/>
              <a:t>Use </a:t>
            </a:r>
            <a:r>
              <a:rPr lang="en-US" dirty="0" err="1">
                <a:highlight>
                  <a:srgbClr val="C0C0C0"/>
                </a:highlight>
                <a:latin typeface="Courier New" panose="02070309020205020404" pitchFamily="49" charset="0"/>
                <a:cs typeface="Courier New" panose="02070309020205020404" pitchFamily="49" charset="0"/>
              </a:rPr>
              <a:t>labelbook</a:t>
            </a:r>
            <a:r>
              <a:rPr lang="en-US" dirty="0"/>
              <a:t> to check how the values of the new variable </a:t>
            </a:r>
            <a:r>
              <a:rPr lang="en-US" dirty="0" err="1">
                <a:latin typeface="Courier New" panose="02070309020205020404" pitchFamily="49" charset="0"/>
                <a:cs typeface="Courier New" panose="02070309020205020404" pitchFamily="49" charset="0"/>
              </a:rPr>
              <a:t>ar_unit</a:t>
            </a:r>
            <a:r>
              <a:rPr lang="en-US" dirty="0"/>
              <a:t> are defined</a:t>
            </a:r>
          </a:p>
        </p:txBody>
      </p:sp>
    </p:spTree>
    <p:extLst>
      <p:ext uri="{BB962C8B-B14F-4D97-AF65-F5344CB8AC3E}">
        <p14:creationId xmlns:p14="http://schemas.microsoft.com/office/powerpoint/2010/main" val="138357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7558-B800-CA1E-DB1F-2AEB3F0530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413B1F-03FE-E911-8DB9-14B7CF61F0A2}"/>
              </a:ext>
            </a:extLst>
          </p:cNvPr>
          <p:cNvSpPr>
            <a:spLocks noGrp="1"/>
          </p:cNvSpPr>
          <p:nvPr>
            <p:ph idx="1"/>
          </p:nvPr>
        </p:nvSpPr>
        <p:spPr/>
        <p:txBody>
          <a:bodyPr/>
          <a:lstStyle/>
          <a:p>
            <a:r>
              <a:rPr lang="en-US" dirty="0"/>
              <a:t>Data cleaning</a:t>
            </a:r>
          </a:p>
          <a:p>
            <a:r>
              <a:rPr lang="en-US" dirty="0"/>
              <a:t>Unique ID</a:t>
            </a:r>
          </a:p>
          <a:p>
            <a:r>
              <a:rPr lang="en-US" dirty="0"/>
              <a:t>Cleaning different data types</a:t>
            </a:r>
          </a:p>
          <a:p>
            <a:r>
              <a:rPr lang="en-US" dirty="0"/>
              <a:t>Identity outliers</a:t>
            </a:r>
          </a:p>
          <a:p>
            <a:r>
              <a:rPr lang="en-US" dirty="0"/>
              <a:t>Tidy data</a:t>
            </a:r>
          </a:p>
          <a:p>
            <a:r>
              <a:rPr lang="en-US" dirty="0"/>
              <a:t>Merge</a:t>
            </a:r>
          </a:p>
          <a:p>
            <a:r>
              <a:rPr lang="en-US" dirty="0"/>
              <a:t>Aggregating data</a:t>
            </a:r>
          </a:p>
          <a:p>
            <a:r>
              <a:rPr lang="en-US" dirty="0" err="1"/>
              <a:t>iecodebook</a:t>
            </a:r>
            <a:endParaRPr lang="en-US" dirty="0"/>
          </a:p>
          <a:p>
            <a:endParaRPr lang="en-US" dirty="0"/>
          </a:p>
          <a:p>
            <a:endParaRPr lang="en-US" dirty="0"/>
          </a:p>
        </p:txBody>
      </p:sp>
    </p:spTree>
    <p:extLst>
      <p:ext uri="{BB962C8B-B14F-4D97-AF65-F5344CB8AC3E}">
        <p14:creationId xmlns:p14="http://schemas.microsoft.com/office/powerpoint/2010/main" val="3936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A2B4-8502-44F8-AAE5-AAF883D61CB9}"/>
              </a:ext>
            </a:extLst>
          </p:cNvPr>
          <p:cNvSpPr>
            <a:spLocks noGrp="1"/>
          </p:cNvSpPr>
          <p:nvPr>
            <p:ph type="title"/>
          </p:nvPr>
        </p:nvSpPr>
        <p:spPr/>
        <p:txBody>
          <a:bodyPr/>
          <a:lstStyle/>
          <a:p>
            <a:r>
              <a:rPr lang="en-US" dirty="0"/>
              <a:t>Missing values – Survey codes</a:t>
            </a:r>
          </a:p>
        </p:txBody>
      </p:sp>
      <p:sp>
        <p:nvSpPr>
          <p:cNvPr id="3" name="Content Placeholder 2">
            <a:extLst>
              <a:ext uri="{FF2B5EF4-FFF2-40B4-BE49-F238E27FC236}">
                <a16:creationId xmlns:a16="http://schemas.microsoft.com/office/drawing/2014/main" id="{E754AA26-4335-A279-91E8-EA2637E29B32}"/>
              </a:ext>
            </a:extLst>
          </p:cNvPr>
          <p:cNvSpPr>
            <a:spLocks noGrp="1"/>
          </p:cNvSpPr>
          <p:nvPr>
            <p:ph idx="1"/>
          </p:nvPr>
        </p:nvSpPr>
        <p:spPr/>
        <p:txBody>
          <a:bodyPr>
            <a:normAutofit fontScale="92500"/>
          </a:bodyPr>
          <a:lstStyle/>
          <a:p>
            <a:pPr marL="399938" marR="311361" indent="-374438" algn="just">
              <a:lnSpc>
                <a:spcPct val="118000"/>
              </a:lnSpc>
              <a:spcBef>
                <a:spcPts val="211"/>
              </a:spcBef>
              <a:buChar char="•"/>
              <a:tabLst>
                <a:tab pos="401280" algn="l"/>
              </a:tabLst>
            </a:pPr>
            <a:r>
              <a:rPr lang="en-US" sz="2800" spc="-42" dirty="0">
                <a:cs typeface="Georgia"/>
              </a:rPr>
              <a:t>During </a:t>
            </a:r>
            <a:r>
              <a:rPr lang="en-US" sz="2800" spc="-53" dirty="0">
                <a:cs typeface="Georgia"/>
              </a:rPr>
              <a:t>surveys </a:t>
            </a:r>
            <a:r>
              <a:rPr lang="en-US" sz="2800" spc="-85" dirty="0">
                <a:cs typeface="Georgia"/>
              </a:rPr>
              <a:t>missing</a:t>
            </a:r>
            <a:r>
              <a:rPr lang="en-US" sz="2800" spc="-74" dirty="0">
                <a:cs typeface="Georgia"/>
              </a:rPr>
              <a:t> </a:t>
            </a:r>
            <a:r>
              <a:rPr lang="en-US" sz="2800" spc="-85" dirty="0">
                <a:cs typeface="Georgia"/>
              </a:rPr>
              <a:t>answers</a:t>
            </a:r>
            <a:r>
              <a:rPr lang="en-US" sz="2800" spc="-74" dirty="0">
                <a:cs typeface="Georgia"/>
              </a:rPr>
              <a:t> </a:t>
            </a:r>
            <a:r>
              <a:rPr lang="en-US" sz="2800" spc="-63" dirty="0">
                <a:cs typeface="Georgia"/>
              </a:rPr>
              <a:t>are </a:t>
            </a:r>
            <a:r>
              <a:rPr lang="en-US" sz="2800" spc="-74" dirty="0">
                <a:cs typeface="Georgia"/>
              </a:rPr>
              <a:t>recorded</a:t>
            </a:r>
            <a:r>
              <a:rPr lang="en-US" sz="2800" spc="-63" dirty="0">
                <a:cs typeface="Georgia"/>
              </a:rPr>
              <a:t> using </a:t>
            </a:r>
            <a:r>
              <a:rPr lang="en-US" sz="2800" spc="-74" dirty="0">
                <a:cs typeface="Georgia"/>
              </a:rPr>
              <a:t>different</a:t>
            </a:r>
            <a:r>
              <a:rPr lang="en-US" sz="2800" spc="412" dirty="0">
                <a:cs typeface="Georgia"/>
              </a:rPr>
              <a:t> </a:t>
            </a:r>
            <a:r>
              <a:rPr lang="en-US" sz="2800" spc="-53" dirty="0">
                <a:cs typeface="Georgia"/>
              </a:rPr>
              <a:t>codes.</a:t>
            </a:r>
            <a:r>
              <a:rPr lang="en-US" sz="2800" spc="454" dirty="0">
                <a:cs typeface="Georgia"/>
              </a:rPr>
              <a:t> </a:t>
            </a:r>
            <a:r>
              <a:rPr lang="en-US" sz="2800" spc="-53" dirty="0">
                <a:cs typeface="Georgia"/>
              </a:rPr>
              <a:t>Like </a:t>
            </a:r>
            <a:r>
              <a:rPr lang="en-US" sz="2800" spc="-190" dirty="0">
                <a:cs typeface="Georgia"/>
              </a:rPr>
              <a:t>-8 8 or 88</a:t>
            </a:r>
            <a:r>
              <a:rPr lang="en-US" sz="2800" spc="-180" dirty="0">
                <a:cs typeface="Georgia"/>
              </a:rPr>
              <a:t> </a:t>
            </a:r>
            <a:r>
              <a:rPr lang="en-US" sz="2800" spc="-74" dirty="0">
                <a:cs typeface="Georgia"/>
              </a:rPr>
              <a:t>for</a:t>
            </a:r>
            <a:r>
              <a:rPr lang="en-US" sz="2800" spc="201" dirty="0">
                <a:cs typeface="Georgia"/>
              </a:rPr>
              <a:t> </a:t>
            </a:r>
            <a:r>
              <a:rPr lang="en-US" sz="2800" spc="21" dirty="0">
                <a:cs typeface="Georgia"/>
              </a:rPr>
              <a:t>“I</a:t>
            </a:r>
            <a:r>
              <a:rPr lang="en-US" sz="2800" spc="201" dirty="0">
                <a:cs typeface="Georgia"/>
              </a:rPr>
              <a:t> </a:t>
            </a:r>
            <a:r>
              <a:rPr lang="en-US" sz="2800" spc="-85" dirty="0">
                <a:cs typeface="Georgia"/>
              </a:rPr>
              <a:t>do</a:t>
            </a:r>
            <a:r>
              <a:rPr lang="en-US" sz="2800" spc="201" dirty="0">
                <a:cs typeface="Georgia"/>
              </a:rPr>
              <a:t> </a:t>
            </a:r>
            <a:r>
              <a:rPr lang="en-US" sz="2800" spc="-42" dirty="0">
                <a:cs typeface="Georgia"/>
              </a:rPr>
              <a:t>not</a:t>
            </a:r>
            <a:r>
              <a:rPr lang="en-US" sz="2800" spc="201" dirty="0">
                <a:cs typeface="Georgia"/>
              </a:rPr>
              <a:t> </a:t>
            </a:r>
            <a:r>
              <a:rPr lang="en-US" sz="2800" spc="-42" dirty="0">
                <a:cs typeface="Georgia"/>
              </a:rPr>
              <a:t>know”</a:t>
            </a:r>
            <a:r>
              <a:rPr lang="en-US" sz="2800" spc="201" dirty="0">
                <a:cs typeface="Georgia"/>
              </a:rPr>
              <a:t> </a:t>
            </a:r>
            <a:r>
              <a:rPr lang="en-US" sz="2800" spc="-85" dirty="0">
                <a:cs typeface="Georgia"/>
              </a:rPr>
              <a:t>or</a:t>
            </a:r>
            <a:r>
              <a:rPr lang="en-US" sz="2800" spc="201" dirty="0">
                <a:cs typeface="Georgia"/>
              </a:rPr>
              <a:t> </a:t>
            </a:r>
            <a:r>
              <a:rPr lang="en-US" sz="2800" spc="-148" dirty="0">
                <a:cs typeface="Georgia"/>
              </a:rPr>
              <a:t>-999</a:t>
            </a:r>
            <a:r>
              <a:rPr lang="en-US" sz="2800" spc="201" dirty="0">
                <a:cs typeface="Georgia"/>
              </a:rPr>
              <a:t> </a:t>
            </a:r>
            <a:r>
              <a:rPr lang="en-US" sz="2800" spc="-74" dirty="0">
                <a:cs typeface="Georgia"/>
              </a:rPr>
              <a:t>for</a:t>
            </a:r>
            <a:r>
              <a:rPr lang="en-US" sz="2800" spc="211" dirty="0">
                <a:cs typeface="Georgia"/>
              </a:rPr>
              <a:t> </a:t>
            </a:r>
            <a:r>
              <a:rPr lang="en-US" sz="2800" spc="-42" dirty="0">
                <a:cs typeface="Georgia"/>
              </a:rPr>
              <a:t>“Declined</a:t>
            </a:r>
            <a:r>
              <a:rPr lang="en-US" sz="2800" spc="201" dirty="0">
                <a:cs typeface="Georgia"/>
              </a:rPr>
              <a:t> </a:t>
            </a:r>
            <a:r>
              <a:rPr lang="en-US" sz="2800" spc="-11" dirty="0">
                <a:cs typeface="Georgia"/>
              </a:rPr>
              <a:t>to</a:t>
            </a:r>
            <a:r>
              <a:rPr lang="en-US" sz="2800" spc="201" dirty="0">
                <a:cs typeface="Georgia"/>
              </a:rPr>
              <a:t> </a:t>
            </a:r>
            <a:r>
              <a:rPr lang="en-US" sz="2800" spc="-53" dirty="0">
                <a:cs typeface="Georgia"/>
              </a:rPr>
              <a:t>answer”</a:t>
            </a:r>
            <a:endParaRPr lang="en-US" sz="2800" dirty="0">
              <a:cs typeface="Georgia"/>
            </a:endParaRPr>
          </a:p>
          <a:p>
            <a:pPr marL="399938" marR="413358" indent="-374438" algn="just">
              <a:lnSpc>
                <a:spcPct val="118000"/>
              </a:lnSpc>
              <a:spcBef>
                <a:spcPts val="180"/>
              </a:spcBef>
              <a:buChar char="•"/>
              <a:tabLst>
                <a:tab pos="401280" algn="l"/>
              </a:tabLst>
            </a:pPr>
            <a:r>
              <a:rPr lang="en-US" sz="2800" spc="-106" dirty="0">
                <a:cs typeface="Georgia"/>
              </a:rPr>
              <a:t>We </a:t>
            </a:r>
            <a:r>
              <a:rPr lang="en-US" sz="2800" spc="-95" dirty="0">
                <a:cs typeface="Georgia"/>
              </a:rPr>
              <a:t>need </a:t>
            </a:r>
            <a:r>
              <a:rPr lang="en-US" sz="2800" spc="-11" dirty="0">
                <a:cs typeface="Georgia"/>
              </a:rPr>
              <a:t>to </a:t>
            </a:r>
            <a:r>
              <a:rPr lang="en-US" sz="2800" spc="-32" dirty="0">
                <a:cs typeface="Georgia"/>
              </a:rPr>
              <a:t>turn </a:t>
            </a:r>
            <a:r>
              <a:rPr lang="en-US" sz="2800" spc="-63" dirty="0">
                <a:cs typeface="Georgia"/>
              </a:rPr>
              <a:t>these </a:t>
            </a:r>
            <a:r>
              <a:rPr lang="en-US" sz="2800" spc="-42" dirty="0">
                <a:cs typeface="Georgia"/>
              </a:rPr>
              <a:t>survey </a:t>
            </a:r>
            <a:r>
              <a:rPr lang="en-US" sz="2800" spc="-74" dirty="0">
                <a:cs typeface="Georgia"/>
              </a:rPr>
              <a:t>codes </a:t>
            </a:r>
            <a:r>
              <a:rPr lang="en-US" sz="2800" spc="-11" dirty="0">
                <a:cs typeface="Georgia"/>
              </a:rPr>
              <a:t>to </a:t>
            </a:r>
            <a:r>
              <a:rPr lang="en-US" sz="2800" spc="-85" dirty="0">
                <a:cs typeface="Georgia"/>
              </a:rPr>
              <a:t>missing </a:t>
            </a:r>
            <a:r>
              <a:rPr lang="en-US" sz="2800" spc="-63" dirty="0">
                <a:cs typeface="Georgia"/>
              </a:rPr>
              <a:t>values </a:t>
            </a:r>
            <a:r>
              <a:rPr lang="en-US" sz="2800" spc="-74" dirty="0">
                <a:cs typeface="Georgia"/>
              </a:rPr>
              <a:t>since </a:t>
            </a:r>
            <a:r>
              <a:rPr lang="en-US" sz="2800" spc="-190" dirty="0">
                <a:cs typeface="Georgia"/>
              </a:rPr>
              <a:t>-8</a:t>
            </a:r>
            <a:r>
              <a:rPr lang="en-US" sz="2800" spc="-180" dirty="0">
                <a:cs typeface="Georgia"/>
              </a:rPr>
              <a:t> </a:t>
            </a:r>
            <a:r>
              <a:rPr lang="en-US" sz="2800" spc="-85" dirty="0">
                <a:cs typeface="Georgia"/>
              </a:rPr>
              <a:t>or </a:t>
            </a:r>
            <a:r>
              <a:rPr lang="en-US" sz="2800" spc="-148" dirty="0">
                <a:cs typeface="Georgia"/>
              </a:rPr>
              <a:t>-99 </a:t>
            </a:r>
            <a:r>
              <a:rPr lang="en-US" sz="2800" spc="-42" dirty="0">
                <a:cs typeface="Georgia"/>
              </a:rPr>
              <a:t>will </a:t>
            </a:r>
            <a:r>
              <a:rPr lang="en-US" sz="2800" spc="-32" dirty="0">
                <a:cs typeface="Georgia"/>
              </a:rPr>
              <a:t> distort</a:t>
            </a:r>
            <a:r>
              <a:rPr lang="en-US" sz="2800" spc="201" dirty="0">
                <a:cs typeface="Georgia"/>
              </a:rPr>
              <a:t> </a:t>
            </a:r>
            <a:r>
              <a:rPr lang="en-US" sz="2800" spc="-63" dirty="0">
                <a:cs typeface="Georgia"/>
              </a:rPr>
              <a:t>averages</a:t>
            </a:r>
            <a:r>
              <a:rPr lang="en-US" sz="2800" spc="201" dirty="0">
                <a:cs typeface="Georgia"/>
              </a:rPr>
              <a:t> </a:t>
            </a:r>
            <a:r>
              <a:rPr lang="en-US" sz="2800" spc="-63" dirty="0">
                <a:cs typeface="Georgia"/>
              </a:rPr>
              <a:t>and</a:t>
            </a:r>
            <a:r>
              <a:rPr lang="en-US" sz="2800" spc="201" dirty="0">
                <a:cs typeface="Georgia"/>
              </a:rPr>
              <a:t> </a:t>
            </a:r>
            <a:r>
              <a:rPr lang="en-US" sz="2800" spc="-53" dirty="0">
                <a:cs typeface="Georgia"/>
              </a:rPr>
              <a:t>other</a:t>
            </a:r>
            <a:r>
              <a:rPr lang="en-US" sz="2800" spc="201" dirty="0">
                <a:cs typeface="Georgia"/>
              </a:rPr>
              <a:t> </a:t>
            </a:r>
            <a:r>
              <a:rPr lang="en-US" sz="2800" spc="-42" dirty="0">
                <a:cs typeface="Georgia"/>
              </a:rPr>
              <a:t>calculations</a:t>
            </a:r>
            <a:endParaRPr lang="en-US" sz="2800" dirty="0">
              <a:cs typeface="Georgia"/>
            </a:endParaRPr>
          </a:p>
          <a:p>
            <a:pPr marL="399938" marR="452278" indent="-374438" algn="just">
              <a:lnSpc>
                <a:spcPct val="118000"/>
              </a:lnSpc>
              <a:spcBef>
                <a:spcPts val="180"/>
              </a:spcBef>
              <a:buChar char="•"/>
              <a:tabLst>
                <a:tab pos="401280" algn="l"/>
              </a:tabLst>
            </a:pPr>
            <a:r>
              <a:rPr lang="en-US" sz="2800" spc="-85" dirty="0">
                <a:cs typeface="Georgia"/>
              </a:rPr>
              <a:t>Use </a:t>
            </a:r>
            <a:r>
              <a:rPr lang="en-US" sz="2800" spc="-42" dirty="0">
                <a:cs typeface="Georgia"/>
              </a:rPr>
              <a:t>any </a:t>
            </a:r>
            <a:r>
              <a:rPr lang="en-US" sz="2800" spc="-63" dirty="0">
                <a:cs typeface="Georgia"/>
              </a:rPr>
              <a:t>value </a:t>
            </a:r>
            <a:r>
              <a:rPr lang="en-US" sz="2800" spc="-85" dirty="0">
                <a:cs typeface="Georgia"/>
              </a:rPr>
              <a:t>of </a:t>
            </a:r>
            <a:r>
              <a:rPr lang="en-US" sz="2800" spc="32" dirty="0">
                <a:highlight>
                  <a:srgbClr val="C0C0C0"/>
                </a:highlight>
                <a:latin typeface="Courier New" panose="02070309020205020404" pitchFamily="49" charset="0"/>
                <a:cs typeface="Courier New" panose="02070309020205020404" pitchFamily="49" charset="0"/>
              </a:rPr>
              <a:t>.a, </a:t>
            </a:r>
            <a:r>
              <a:rPr lang="en-US" sz="2800" spc="42" dirty="0">
                <a:highlight>
                  <a:srgbClr val="C0C0C0"/>
                </a:highlight>
                <a:latin typeface="Courier New" panose="02070309020205020404" pitchFamily="49" charset="0"/>
                <a:cs typeface="Courier New" panose="02070309020205020404" pitchFamily="49" charset="0"/>
              </a:rPr>
              <a:t>.b</a:t>
            </a:r>
            <a:r>
              <a:rPr lang="en-US" sz="2800" spc="42" dirty="0">
                <a:highlight>
                  <a:srgbClr val="C0C0C0"/>
                </a:highlight>
                <a:cs typeface="SimSun"/>
              </a:rPr>
              <a:t> </a:t>
            </a:r>
            <a:r>
              <a:rPr lang="en-US" sz="2800" spc="-11" dirty="0">
                <a:cs typeface="Georgia"/>
              </a:rPr>
              <a:t>etc. to </a:t>
            </a:r>
            <a:r>
              <a:rPr lang="en-US" sz="2800" spc="-74" dirty="0">
                <a:cs typeface="Georgia"/>
              </a:rPr>
              <a:t>represent </a:t>
            </a:r>
            <a:r>
              <a:rPr lang="en-US" sz="2800" spc="21" dirty="0">
                <a:cs typeface="Georgia"/>
              </a:rPr>
              <a:t>“I </a:t>
            </a:r>
            <a:r>
              <a:rPr lang="en-US" sz="2800" spc="-85" dirty="0">
                <a:cs typeface="Georgia"/>
              </a:rPr>
              <a:t>do </a:t>
            </a:r>
            <a:r>
              <a:rPr lang="en-US" sz="2800" spc="-42" dirty="0">
                <a:cs typeface="Georgia"/>
              </a:rPr>
              <a:t>not know”, </a:t>
            </a:r>
            <a:r>
              <a:rPr lang="en-US" sz="2800" spc="-53" dirty="0">
                <a:cs typeface="Georgia"/>
              </a:rPr>
              <a:t>another </a:t>
            </a:r>
            <a:r>
              <a:rPr lang="en-US" sz="2800" spc="-106" dirty="0">
                <a:cs typeface="Georgia"/>
              </a:rPr>
              <a:t>one </a:t>
            </a:r>
            <a:r>
              <a:rPr lang="en-US" sz="2800" spc="-74" dirty="0">
                <a:cs typeface="Georgia"/>
              </a:rPr>
              <a:t>for </a:t>
            </a:r>
            <a:r>
              <a:rPr lang="en-US" sz="2800" spc="-63" dirty="0">
                <a:cs typeface="Georgia"/>
              </a:rPr>
              <a:t> </a:t>
            </a:r>
            <a:r>
              <a:rPr lang="en-US" sz="2800" spc="-42" dirty="0">
                <a:cs typeface="Georgia"/>
              </a:rPr>
              <a:t>“Declined </a:t>
            </a:r>
            <a:r>
              <a:rPr lang="en-US" sz="2800" spc="-11" dirty="0">
                <a:cs typeface="Georgia"/>
              </a:rPr>
              <a:t>to </a:t>
            </a:r>
            <a:r>
              <a:rPr lang="en-US" sz="2800" spc="-42" dirty="0">
                <a:cs typeface="Georgia"/>
              </a:rPr>
              <a:t>answer”, </a:t>
            </a:r>
            <a:r>
              <a:rPr lang="en-US" sz="2800" spc="-63" dirty="0">
                <a:cs typeface="Georgia"/>
              </a:rPr>
              <a:t>and </a:t>
            </a:r>
            <a:r>
              <a:rPr lang="en-US" sz="2800" spc="-53" dirty="0">
                <a:cs typeface="Georgia"/>
              </a:rPr>
              <a:t>another </a:t>
            </a:r>
            <a:r>
              <a:rPr lang="en-US" sz="2800" spc="-74" dirty="0">
                <a:cs typeface="Georgia"/>
              </a:rPr>
              <a:t>for each </a:t>
            </a:r>
            <a:r>
              <a:rPr lang="en-US" sz="2800" spc="-53" dirty="0">
                <a:cs typeface="Georgia"/>
              </a:rPr>
              <a:t>other </a:t>
            </a:r>
            <a:r>
              <a:rPr lang="en-US" sz="2800" spc="-85" dirty="0">
                <a:cs typeface="Georgia"/>
              </a:rPr>
              <a:t>missing answer </a:t>
            </a:r>
            <a:r>
              <a:rPr lang="en-US" sz="2800" spc="-63" dirty="0">
                <a:cs typeface="Georgia"/>
              </a:rPr>
              <a:t>code </a:t>
            </a:r>
            <a:r>
              <a:rPr lang="en-US" sz="2800" spc="-53" dirty="0">
                <a:cs typeface="Georgia"/>
              </a:rPr>
              <a:t>you </a:t>
            </a:r>
            <a:r>
              <a:rPr lang="en-US" sz="2800" spc="-42" dirty="0">
                <a:cs typeface="Georgia"/>
              </a:rPr>
              <a:t> </a:t>
            </a:r>
            <a:r>
              <a:rPr lang="en-US" sz="2800" spc="-74" dirty="0">
                <a:cs typeface="Georgia"/>
              </a:rPr>
              <a:t>have</a:t>
            </a:r>
            <a:endParaRPr lang="en-US" sz="2800" dirty="0">
              <a:cs typeface="Georgia"/>
            </a:endParaRPr>
          </a:p>
          <a:p>
            <a:pPr marL="399938" indent="-374438" algn="just">
              <a:spcBef>
                <a:spcPts val="676"/>
              </a:spcBef>
              <a:buChar char="•"/>
              <a:tabLst>
                <a:tab pos="401280" algn="l"/>
              </a:tabLst>
            </a:pPr>
            <a:r>
              <a:rPr lang="en-US" sz="2800" dirty="0">
                <a:cs typeface="Georgia"/>
              </a:rPr>
              <a:t>Be</a:t>
            </a:r>
            <a:r>
              <a:rPr lang="en-US" sz="2800" spc="201" dirty="0">
                <a:cs typeface="Georgia"/>
              </a:rPr>
              <a:t> </a:t>
            </a:r>
            <a:r>
              <a:rPr lang="en-US" sz="2800" spc="-63" dirty="0">
                <a:cs typeface="Georgia"/>
              </a:rPr>
              <a:t>consistent</a:t>
            </a:r>
            <a:r>
              <a:rPr lang="en-US" sz="2800" spc="211" dirty="0">
                <a:cs typeface="Georgia"/>
              </a:rPr>
              <a:t> </a:t>
            </a:r>
            <a:r>
              <a:rPr lang="en-US" sz="2800" spc="-74" dirty="0">
                <a:cs typeface="Georgia"/>
              </a:rPr>
              <a:t>across</a:t>
            </a:r>
            <a:r>
              <a:rPr lang="en-US" sz="2800" spc="211" dirty="0">
                <a:cs typeface="Georgia"/>
              </a:rPr>
              <a:t> </a:t>
            </a:r>
            <a:r>
              <a:rPr lang="en-US" sz="2800" spc="-53" dirty="0">
                <a:cs typeface="Georgia"/>
              </a:rPr>
              <a:t>your</a:t>
            </a:r>
            <a:r>
              <a:rPr lang="en-US" sz="2800" spc="211" dirty="0">
                <a:cs typeface="Georgia"/>
              </a:rPr>
              <a:t> </a:t>
            </a:r>
            <a:r>
              <a:rPr lang="en-US" sz="2800" dirty="0">
                <a:cs typeface="Georgia"/>
              </a:rPr>
              <a:t>data</a:t>
            </a:r>
            <a:r>
              <a:rPr lang="en-US" sz="2800" spc="201" dirty="0">
                <a:cs typeface="Georgia"/>
              </a:rPr>
              <a:t> </a:t>
            </a:r>
            <a:r>
              <a:rPr lang="en-US" sz="2800" spc="-32" dirty="0">
                <a:cs typeface="Georgia"/>
              </a:rPr>
              <a:t>set.</a:t>
            </a:r>
            <a:r>
              <a:rPr lang="en-US" sz="2800" spc="476" dirty="0">
                <a:cs typeface="Georgia"/>
              </a:rPr>
              <a:t> </a:t>
            </a:r>
            <a:r>
              <a:rPr lang="en-US" sz="2800" spc="-63" dirty="0">
                <a:cs typeface="Georgia"/>
              </a:rPr>
              <a:t>If</a:t>
            </a:r>
            <a:r>
              <a:rPr lang="en-US" sz="2800" spc="201" dirty="0">
                <a:cs typeface="Georgia"/>
              </a:rPr>
              <a:t> </a:t>
            </a:r>
            <a:r>
              <a:rPr lang="en-US" sz="2800" spc="-53" dirty="0">
                <a:cs typeface="Georgia"/>
              </a:rPr>
              <a:t>you</a:t>
            </a:r>
            <a:r>
              <a:rPr lang="en-US" sz="2800" spc="211" dirty="0">
                <a:cs typeface="Georgia"/>
              </a:rPr>
              <a:t> </a:t>
            </a:r>
            <a:r>
              <a:rPr lang="en-US" sz="2800" spc="-63" dirty="0">
                <a:cs typeface="Georgia"/>
              </a:rPr>
              <a:t>pick</a:t>
            </a:r>
            <a:r>
              <a:rPr lang="en-US" sz="2800" spc="211" dirty="0">
                <a:cs typeface="Georgia"/>
              </a:rPr>
              <a:t> </a:t>
            </a:r>
            <a:r>
              <a:rPr lang="en-US" sz="2800" spc="42" dirty="0">
                <a:highlight>
                  <a:srgbClr val="C0C0C0"/>
                </a:highlight>
                <a:latin typeface="Courier New" panose="02070309020205020404" pitchFamily="49" charset="0"/>
                <a:cs typeface="Courier New" panose="02070309020205020404" pitchFamily="49" charset="0"/>
              </a:rPr>
              <a:t>.a</a:t>
            </a:r>
            <a:r>
              <a:rPr lang="en-US" sz="2800" spc="-391" dirty="0">
                <a:cs typeface="SimSun"/>
              </a:rPr>
              <a:t> </a:t>
            </a:r>
            <a:r>
              <a:rPr lang="en-US" sz="2800" spc="-74" dirty="0">
                <a:cs typeface="Georgia"/>
              </a:rPr>
              <a:t>for</a:t>
            </a:r>
            <a:r>
              <a:rPr lang="en-US" sz="2800" spc="201" dirty="0">
                <a:cs typeface="Georgia"/>
              </a:rPr>
              <a:t> </a:t>
            </a:r>
            <a:r>
              <a:rPr lang="en-US" sz="2800" spc="11" dirty="0">
                <a:cs typeface="Georgia"/>
              </a:rPr>
              <a:t>“Do</a:t>
            </a:r>
            <a:r>
              <a:rPr lang="en-US" sz="2800" spc="211" dirty="0">
                <a:cs typeface="Georgia"/>
              </a:rPr>
              <a:t> </a:t>
            </a:r>
            <a:r>
              <a:rPr lang="en-US" sz="2800" spc="-42" dirty="0">
                <a:cs typeface="Georgia"/>
              </a:rPr>
              <a:t>not</a:t>
            </a:r>
            <a:r>
              <a:rPr lang="en-US" sz="2800" spc="211" dirty="0">
                <a:cs typeface="Georgia"/>
              </a:rPr>
              <a:t> </a:t>
            </a:r>
            <a:r>
              <a:rPr lang="en-US" sz="2800" spc="-42" dirty="0">
                <a:cs typeface="Georgia"/>
              </a:rPr>
              <a:t>know”</a:t>
            </a:r>
            <a:r>
              <a:rPr lang="en-US" sz="2800" spc="211" dirty="0">
                <a:cs typeface="Georgia"/>
              </a:rPr>
              <a:t> </a:t>
            </a:r>
            <a:r>
              <a:rPr lang="en-US" sz="2800" spc="-42" dirty="0">
                <a:cs typeface="Georgia"/>
              </a:rPr>
              <a:t>then</a:t>
            </a:r>
            <a:r>
              <a:rPr lang="en-US" sz="2800" spc="211" dirty="0">
                <a:cs typeface="Georgia"/>
              </a:rPr>
              <a:t> </a:t>
            </a:r>
            <a:r>
              <a:rPr lang="en-US" sz="2800" spc="-85" dirty="0">
                <a:cs typeface="Georgia"/>
              </a:rPr>
              <a:t>use </a:t>
            </a:r>
            <a:r>
              <a:rPr lang="en-US" sz="2800" spc="42" dirty="0">
                <a:highlight>
                  <a:srgbClr val="C0C0C0"/>
                </a:highlight>
                <a:latin typeface="Courier New" panose="02070309020205020404" pitchFamily="49" charset="0"/>
                <a:cs typeface="Courier New" panose="02070309020205020404" pitchFamily="49" charset="0"/>
              </a:rPr>
              <a:t>.a</a:t>
            </a:r>
            <a:r>
              <a:rPr lang="en-US" sz="2800" spc="-402" dirty="0">
                <a:latin typeface="Courier New" panose="02070309020205020404" pitchFamily="49" charset="0"/>
                <a:cs typeface="Courier New" panose="02070309020205020404" pitchFamily="49" charset="0"/>
              </a:rPr>
              <a:t> </a:t>
            </a:r>
            <a:r>
              <a:rPr lang="en-US" sz="2800" spc="-11" dirty="0">
                <a:cs typeface="Georgia"/>
              </a:rPr>
              <a:t>to</a:t>
            </a:r>
            <a:r>
              <a:rPr lang="en-US" sz="2800" spc="201" dirty="0">
                <a:cs typeface="Georgia"/>
              </a:rPr>
              <a:t> </a:t>
            </a:r>
            <a:r>
              <a:rPr lang="en-US" sz="2800" spc="-74" dirty="0">
                <a:cs typeface="Georgia"/>
              </a:rPr>
              <a:t>represent</a:t>
            </a:r>
            <a:r>
              <a:rPr lang="en-US" sz="2800" spc="201" dirty="0">
                <a:cs typeface="Georgia"/>
              </a:rPr>
              <a:t> </a:t>
            </a:r>
            <a:r>
              <a:rPr lang="en-US" sz="2800" spc="21" dirty="0">
                <a:cs typeface="Georgia"/>
              </a:rPr>
              <a:t>that</a:t>
            </a:r>
            <a:r>
              <a:rPr lang="en-US" sz="2800" spc="201" dirty="0">
                <a:cs typeface="Georgia"/>
              </a:rPr>
              <a:t> </a:t>
            </a:r>
            <a:r>
              <a:rPr lang="en-US" sz="2800" spc="-74" dirty="0">
                <a:cs typeface="Georgia"/>
              </a:rPr>
              <a:t>in</a:t>
            </a:r>
            <a:r>
              <a:rPr lang="en-US" sz="2800" spc="201" dirty="0">
                <a:cs typeface="Georgia"/>
              </a:rPr>
              <a:t> </a:t>
            </a:r>
            <a:r>
              <a:rPr lang="en-US" sz="2800" spc="-32" dirty="0">
                <a:cs typeface="Georgia"/>
              </a:rPr>
              <a:t>all</a:t>
            </a:r>
            <a:r>
              <a:rPr lang="en-US" sz="2800" spc="201" dirty="0">
                <a:cs typeface="Georgia"/>
              </a:rPr>
              <a:t> </a:t>
            </a:r>
            <a:r>
              <a:rPr lang="en-US" sz="2800" spc="-53" dirty="0">
                <a:cs typeface="Georgia"/>
              </a:rPr>
              <a:t>variables</a:t>
            </a:r>
            <a:r>
              <a:rPr lang="en-US" sz="2800" spc="201" dirty="0">
                <a:cs typeface="Georgia"/>
              </a:rPr>
              <a:t> </a:t>
            </a:r>
            <a:r>
              <a:rPr lang="en-US" sz="2800" spc="-74" dirty="0">
                <a:cs typeface="Georgia"/>
              </a:rPr>
              <a:t>in</a:t>
            </a:r>
            <a:r>
              <a:rPr lang="en-US" sz="2800" spc="201" dirty="0">
                <a:cs typeface="Georgia"/>
              </a:rPr>
              <a:t> </a:t>
            </a:r>
            <a:r>
              <a:rPr lang="en-US" sz="2800" spc="-53" dirty="0">
                <a:cs typeface="Georgia"/>
              </a:rPr>
              <a:t>your</a:t>
            </a:r>
            <a:r>
              <a:rPr lang="en-US" sz="2800" spc="211" dirty="0">
                <a:cs typeface="Georgia"/>
              </a:rPr>
              <a:t> </a:t>
            </a:r>
            <a:r>
              <a:rPr lang="en-US" sz="2800" dirty="0">
                <a:cs typeface="Georgia"/>
              </a:rPr>
              <a:t>data</a:t>
            </a:r>
            <a:r>
              <a:rPr lang="en-US" sz="2800" spc="201" dirty="0">
                <a:cs typeface="Georgia"/>
              </a:rPr>
              <a:t> </a:t>
            </a:r>
            <a:r>
              <a:rPr lang="en-US" sz="2800" spc="-42" dirty="0">
                <a:cs typeface="Georgia"/>
              </a:rPr>
              <a:t>set</a:t>
            </a:r>
            <a:endParaRPr lang="en-US" sz="2800" dirty="0">
              <a:cs typeface="Georgia"/>
            </a:endParaRPr>
          </a:p>
          <a:p>
            <a:endParaRPr lang="en-US" dirty="0"/>
          </a:p>
        </p:txBody>
      </p:sp>
    </p:spTree>
    <p:extLst>
      <p:ext uri="{BB962C8B-B14F-4D97-AF65-F5344CB8AC3E}">
        <p14:creationId xmlns:p14="http://schemas.microsoft.com/office/powerpoint/2010/main" val="386328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C7A2-D0E9-4D2C-EB83-88D97880F324}"/>
              </a:ext>
            </a:extLst>
          </p:cNvPr>
          <p:cNvSpPr>
            <a:spLocks noGrp="1"/>
          </p:cNvSpPr>
          <p:nvPr>
            <p:ph type="title"/>
          </p:nvPr>
        </p:nvSpPr>
        <p:spPr/>
        <p:txBody>
          <a:bodyPr/>
          <a:lstStyle/>
          <a:p>
            <a:pPr algn="ctr"/>
            <a:r>
              <a:rPr lang="en-US" dirty="0"/>
              <a:t>Recoding variables in Stata</a:t>
            </a:r>
          </a:p>
        </p:txBody>
      </p:sp>
      <p:sp>
        <p:nvSpPr>
          <p:cNvPr id="3" name="Content Placeholder 2">
            <a:extLst>
              <a:ext uri="{FF2B5EF4-FFF2-40B4-BE49-F238E27FC236}">
                <a16:creationId xmlns:a16="http://schemas.microsoft.com/office/drawing/2014/main" id="{7A6B5DD5-CC33-8836-1495-869860941D82}"/>
              </a:ext>
            </a:extLst>
          </p:cNvPr>
          <p:cNvSpPr>
            <a:spLocks noGrp="1"/>
          </p:cNvSpPr>
          <p:nvPr>
            <p:ph sz="half" idx="1"/>
          </p:nvPr>
        </p:nvSpPr>
        <p:spPr>
          <a:xfrm>
            <a:off x="484143" y="1825625"/>
            <a:ext cx="5181600" cy="4351338"/>
          </a:xfrm>
        </p:spPr>
        <p:txBody>
          <a:bodyPr/>
          <a:lstStyle/>
          <a:p>
            <a:r>
              <a:rPr lang="en-US" dirty="0">
                <a:highlight>
                  <a:srgbClr val="C0C0C0"/>
                </a:highlight>
                <a:latin typeface="Courier New" panose="02070309020205020404" pitchFamily="49" charset="0"/>
                <a:cs typeface="Courier New" panose="02070309020205020404" pitchFamily="49" charset="0"/>
              </a:rPr>
              <a:t>recode</a:t>
            </a:r>
            <a:r>
              <a:rPr lang="en-US" dirty="0"/>
              <a:t> changes the values of numeric variables according to the rules specified. Values that do not meet any of the conditions of the rules are left unchanged, unless an otherwise rule is specified</a:t>
            </a:r>
          </a:p>
          <a:p>
            <a:endParaRPr lang="en-US" dirty="0"/>
          </a:p>
          <a:p>
            <a:endParaRPr lang="en-US" dirty="0"/>
          </a:p>
        </p:txBody>
      </p:sp>
      <p:pic>
        <p:nvPicPr>
          <p:cNvPr id="7" name="Content Placeholder 6">
            <a:extLst>
              <a:ext uri="{FF2B5EF4-FFF2-40B4-BE49-F238E27FC236}">
                <a16:creationId xmlns:a16="http://schemas.microsoft.com/office/drawing/2014/main" id="{B0BA7E4E-379E-CEE3-98E5-74F44DE0ED10}"/>
              </a:ext>
            </a:extLst>
          </p:cNvPr>
          <p:cNvPicPr>
            <a:picLocks noGrp="1" noChangeAspect="1"/>
          </p:cNvPicPr>
          <p:nvPr>
            <p:ph sz="half" idx="2"/>
          </p:nvPr>
        </p:nvPicPr>
        <p:blipFill>
          <a:blip r:embed="rId2"/>
          <a:stretch>
            <a:fillRect/>
          </a:stretch>
        </p:blipFill>
        <p:spPr>
          <a:xfrm>
            <a:off x="6096000" y="1825625"/>
            <a:ext cx="5611857" cy="3895906"/>
          </a:xfrm>
          <a:prstGeom prst="rect">
            <a:avLst/>
          </a:prstGeom>
        </p:spPr>
      </p:pic>
    </p:spTree>
    <p:extLst>
      <p:ext uri="{BB962C8B-B14F-4D97-AF65-F5344CB8AC3E}">
        <p14:creationId xmlns:p14="http://schemas.microsoft.com/office/powerpoint/2010/main" val="363579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AFBD28-CBC2-E1E7-4B58-57FE3C834F98}"/>
              </a:ext>
            </a:extLst>
          </p:cNvPr>
          <p:cNvSpPr>
            <a:spLocks noGrp="1"/>
          </p:cNvSpPr>
          <p:nvPr>
            <p:ph type="title"/>
          </p:nvPr>
        </p:nvSpPr>
        <p:spPr/>
        <p:txBody>
          <a:bodyPr/>
          <a:lstStyle/>
          <a:p>
            <a:r>
              <a:rPr lang="en-US" dirty="0"/>
              <a:t>Task 6: Recode variables</a:t>
            </a:r>
          </a:p>
        </p:txBody>
      </p:sp>
      <p:sp>
        <p:nvSpPr>
          <p:cNvPr id="6" name="Content Placeholder 5">
            <a:extLst>
              <a:ext uri="{FF2B5EF4-FFF2-40B4-BE49-F238E27FC236}">
                <a16:creationId xmlns:a16="http://schemas.microsoft.com/office/drawing/2014/main" id="{C5F0A872-AF13-D57C-2B64-15CEB8D22B74}"/>
              </a:ext>
            </a:extLst>
          </p:cNvPr>
          <p:cNvSpPr>
            <a:spLocks noGrp="1"/>
          </p:cNvSpPr>
          <p:nvPr>
            <p:ph idx="1"/>
          </p:nvPr>
        </p:nvSpPr>
        <p:spPr/>
        <p:txBody>
          <a:bodyPr>
            <a:normAutofit fontScale="92500"/>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summarize</a:t>
            </a:r>
            <a:r>
              <a:rPr lang="en-US" dirty="0"/>
              <a:t> to spot variables that have negative values or binary variables which have values other than 0 and 1 (survey codes)</a:t>
            </a:r>
          </a:p>
          <a:p>
            <a:r>
              <a:rPr lang="en-US" dirty="0"/>
              <a:t>Use </a:t>
            </a:r>
            <a:r>
              <a:rPr lang="en-US" dirty="0">
                <a:highlight>
                  <a:srgbClr val="C0C0C0"/>
                </a:highlight>
                <a:latin typeface="Courier New" panose="02070309020205020404" pitchFamily="49" charset="0"/>
                <a:cs typeface="Courier New" panose="02070309020205020404" pitchFamily="49" charset="0"/>
              </a:rPr>
              <a:t>recode</a:t>
            </a:r>
            <a:r>
              <a:rPr lang="en-US" dirty="0"/>
              <a:t> to replace the survey codes with extended missing values for these variables</a:t>
            </a:r>
          </a:p>
          <a:p>
            <a:pPr lvl="1"/>
            <a:r>
              <a:rPr lang="en-US" dirty="0"/>
              <a:t>-88 to </a:t>
            </a:r>
            <a:r>
              <a:rPr lang="en-US" dirty="0">
                <a:latin typeface="Courier New" panose="02070309020205020404" pitchFamily="49" charset="0"/>
                <a:cs typeface="Courier New" panose="02070309020205020404" pitchFamily="49" charset="0"/>
              </a:rPr>
              <a:t>.d</a:t>
            </a:r>
            <a:r>
              <a:rPr lang="en-US" dirty="0"/>
              <a:t> (I don’t know)</a:t>
            </a:r>
          </a:p>
          <a:p>
            <a:pPr lvl="1"/>
            <a:r>
              <a:rPr lang="en-US" dirty="0"/>
              <a:t>88 to .d</a:t>
            </a:r>
          </a:p>
          <a:p>
            <a:pPr marL="457200" lvl="1" indent="0">
              <a:buNone/>
            </a:pPr>
            <a:r>
              <a:rPr lang="en-US" dirty="0">
                <a:latin typeface="Courier New" panose="02070309020205020404" pitchFamily="49" charset="0"/>
                <a:cs typeface="Courier New" panose="02070309020205020404" pitchFamily="49" charset="0"/>
              </a:rPr>
              <a:t>recode </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 (# = .d)</a:t>
            </a:r>
          </a:p>
          <a:p>
            <a:r>
              <a:rPr lang="en-US" dirty="0">
                <a:highlight>
                  <a:srgbClr val="C0C0C0"/>
                </a:highlight>
                <a:latin typeface="Courier New" panose="02070309020205020404" pitchFamily="49" charset="0"/>
                <a:cs typeface="Courier New" panose="02070309020205020404" pitchFamily="49" charset="0"/>
              </a:rPr>
              <a:t>summarize</a:t>
            </a:r>
            <a:r>
              <a:rPr lang="en-US" dirty="0">
                <a:latin typeface="Courier New" panose="02070309020205020404" pitchFamily="49" charset="0"/>
                <a:cs typeface="Courier New" panose="02070309020205020404" pitchFamily="49" charset="0"/>
              </a:rPr>
              <a:t> </a:t>
            </a:r>
            <a:r>
              <a:rPr lang="en-US" dirty="0"/>
              <a:t>these variables again</a:t>
            </a:r>
          </a:p>
          <a:p>
            <a:pPr lvl="1"/>
            <a:r>
              <a:rPr lang="en-US" dirty="0"/>
              <a:t>What changed?</a:t>
            </a:r>
          </a:p>
          <a:p>
            <a:pPr lvl="1"/>
            <a:r>
              <a:rPr lang="en-US" dirty="0"/>
              <a:t>Check the minimum value</a:t>
            </a:r>
          </a:p>
          <a:p>
            <a:pPr lvl="1"/>
            <a:r>
              <a:rPr lang="en-US" dirty="0"/>
              <a:t>Check the number of observations</a:t>
            </a:r>
          </a:p>
        </p:txBody>
      </p:sp>
    </p:spTree>
    <p:extLst>
      <p:ext uri="{BB962C8B-B14F-4D97-AF65-F5344CB8AC3E}">
        <p14:creationId xmlns:p14="http://schemas.microsoft.com/office/powerpoint/2010/main" val="1225574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936C7-02A5-09A5-BE6D-9B1FB109F510}"/>
              </a:ext>
            </a:extLst>
          </p:cNvPr>
          <p:cNvSpPr>
            <a:spLocks noGrp="1"/>
          </p:cNvSpPr>
          <p:nvPr>
            <p:ph type="title"/>
          </p:nvPr>
        </p:nvSpPr>
        <p:spPr/>
        <p:txBody>
          <a:bodyPr/>
          <a:lstStyle/>
          <a:p>
            <a:r>
              <a:rPr lang="en-US" dirty="0"/>
              <a:t>Task 7: Converting text to number</a:t>
            </a:r>
          </a:p>
        </p:txBody>
      </p:sp>
      <p:sp>
        <p:nvSpPr>
          <p:cNvPr id="3" name="Content Placeholder 2">
            <a:extLst>
              <a:ext uri="{FF2B5EF4-FFF2-40B4-BE49-F238E27FC236}">
                <a16:creationId xmlns:a16="http://schemas.microsoft.com/office/drawing/2014/main" id="{ACBBBDA3-73FA-8FD6-63A1-CFAC69F40EDE}"/>
              </a:ext>
            </a:extLst>
          </p:cNvPr>
          <p:cNvSpPr>
            <a:spLocks noGrp="1"/>
          </p:cNvSpPr>
          <p:nvPr>
            <p:ph idx="1"/>
          </p:nvPr>
        </p:nvSpPr>
        <p:spPr/>
        <p:txBody>
          <a:bodyPr>
            <a:normAutofit fontScale="92500" lnSpcReduction="10000"/>
          </a:bodyPr>
          <a:lstStyle/>
          <a:p>
            <a:pPr marL="0" indent="0">
              <a:buNone/>
            </a:pPr>
            <a:r>
              <a:rPr lang="en-US" dirty="0"/>
              <a:t>If a numeric variable was originally imported as a string variable, we can use the command </a:t>
            </a:r>
            <a:r>
              <a:rPr lang="en-US" dirty="0">
                <a:highlight>
                  <a:srgbClr val="C0C0C0"/>
                </a:highlight>
                <a:latin typeface="Courier New" panose="02070309020205020404" pitchFamily="49" charset="0"/>
                <a:cs typeface="Courier New" panose="02070309020205020404" pitchFamily="49" charset="0"/>
              </a:rPr>
              <a:t>destring</a:t>
            </a:r>
            <a:r>
              <a:rPr lang="en-US" dirty="0"/>
              <a:t> to convert it into a numeric format</a:t>
            </a:r>
          </a:p>
          <a:p>
            <a:pPr marL="0" indent="0">
              <a:buNone/>
            </a:pPr>
            <a:endParaRPr lang="en-US" dirty="0"/>
          </a:p>
          <a:p>
            <a:pPr marL="399938" marR="10737" indent="-374438">
              <a:lnSpc>
                <a:spcPct val="104200"/>
              </a:lnSpc>
              <a:spcBef>
                <a:spcPts val="211"/>
              </a:spcBef>
              <a:buChar char="•"/>
              <a:tabLst>
                <a:tab pos="401280" algn="l"/>
              </a:tabLst>
            </a:pPr>
            <a:r>
              <a:rPr lang="en-US" sz="2800" spc="11" dirty="0">
                <a:cs typeface="Georgia"/>
              </a:rPr>
              <a:t>There are some numeric variables in our dataset that are stored as string variables. List all the string variables to identify which variables need to be converted to numeric variables</a:t>
            </a:r>
          </a:p>
          <a:p>
            <a:pPr marL="0" marR="10737" indent="0">
              <a:lnSpc>
                <a:spcPct val="104200"/>
              </a:lnSpc>
              <a:spcBef>
                <a:spcPts val="211"/>
              </a:spcBef>
              <a:buNone/>
              <a:tabLst>
                <a:tab pos="401280" algn="l"/>
              </a:tabLst>
            </a:pPr>
            <a:r>
              <a:rPr lang="en-US" spc="11" dirty="0">
                <a:latin typeface="Courier New" panose="02070309020205020404" pitchFamily="49" charset="0"/>
                <a:cs typeface="Courier New" panose="02070309020205020404" pitchFamily="49" charset="0"/>
              </a:rPr>
              <a:t>	</a:t>
            </a:r>
            <a:r>
              <a:rPr lang="en-US" sz="2800" spc="11" dirty="0">
                <a:latin typeface="Courier New" panose="02070309020205020404" pitchFamily="49" charset="0"/>
                <a:cs typeface="Courier New" panose="02070309020205020404" pitchFamily="49" charset="0"/>
              </a:rPr>
              <a:t>ds, has(type string)</a:t>
            </a:r>
          </a:p>
          <a:p>
            <a:pPr marL="0" marR="10737" indent="0">
              <a:lnSpc>
                <a:spcPct val="104200"/>
              </a:lnSpc>
              <a:spcBef>
                <a:spcPts val="211"/>
              </a:spcBef>
              <a:buNone/>
              <a:tabLst>
                <a:tab pos="401280" algn="l"/>
              </a:tabLst>
            </a:pPr>
            <a:endParaRPr lang="en-US" sz="2800" spc="11" dirty="0">
              <a:latin typeface="Courier New" panose="02070309020205020404" pitchFamily="49" charset="0"/>
              <a:cs typeface="Courier New" panose="02070309020205020404" pitchFamily="49" charset="0"/>
            </a:endParaRPr>
          </a:p>
          <a:p>
            <a:pPr marL="368400" marR="10737" indent="-342900">
              <a:lnSpc>
                <a:spcPct val="104200"/>
              </a:lnSpc>
              <a:spcBef>
                <a:spcPts val="211"/>
              </a:spcBef>
              <a:buFont typeface="Arial" panose="020B0604020202020204" pitchFamily="34" charset="0"/>
              <a:buChar char="•"/>
              <a:tabLst>
                <a:tab pos="401280" algn="l"/>
              </a:tabLst>
            </a:pPr>
            <a:r>
              <a:rPr lang="en-US" sz="2800" spc="11" dirty="0">
                <a:cs typeface="Courier New" panose="02070309020205020404" pitchFamily="49" charset="0"/>
              </a:rPr>
              <a:t>The list has variables that should be numeric but are stored as string. Use </a:t>
            </a:r>
            <a:r>
              <a:rPr lang="en-US" sz="2800" spc="11" dirty="0">
                <a:highlight>
                  <a:srgbClr val="C0C0C0"/>
                </a:highlight>
                <a:latin typeface="Courier New" panose="02070309020205020404" pitchFamily="49" charset="0"/>
                <a:cs typeface="Courier New" panose="02070309020205020404" pitchFamily="49" charset="0"/>
              </a:rPr>
              <a:t>destring</a:t>
            </a:r>
            <a:r>
              <a:rPr lang="en-US" sz="2800" spc="11" dirty="0">
                <a:cs typeface="Courier New" panose="02070309020205020404" pitchFamily="49" charset="0"/>
              </a:rPr>
              <a:t> to convert these to a numeric variables</a:t>
            </a:r>
          </a:p>
          <a:p>
            <a:pPr marL="0" marR="10737" indent="0">
              <a:lnSpc>
                <a:spcPct val="104200"/>
              </a:lnSpc>
              <a:spcBef>
                <a:spcPts val="211"/>
              </a:spcBef>
              <a:buNone/>
              <a:tabLst>
                <a:tab pos="401280" algn="l"/>
              </a:tabLst>
            </a:pPr>
            <a:r>
              <a:rPr lang="en-US" spc="11" dirty="0">
                <a:latin typeface="Courier New" panose="02070309020205020404" pitchFamily="49" charset="0"/>
                <a:cs typeface="Courier New" panose="02070309020205020404" pitchFamily="49" charset="0"/>
              </a:rPr>
              <a:t>	</a:t>
            </a:r>
            <a:r>
              <a:rPr lang="en-US" sz="2800" spc="11" dirty="0">
                <a:latin typeface="Courier New" panose="02070309020205020404" pitchFamily="49" charset="0"/>
                <a:cs typeface="Courier New" panose="02070309020205020404" pitchFamily="49" charset="0"/>
              </a:rPr>
              <a:t>destring [</a:t>
            </a:r>
            <a:r>
              <a:rPr lang="en-US" sz="2800" spc="11" dirty="0" err="1">
                <a:latin typeface="Courier New" panose="02070309020205020404" pitchFamily="49" charset="0"/>
                <a:cs typeface="Courier New" panose="02070309020205020404" pitchFamily="49" charset="0"/>
              </a:rPr>
              <a:t>varlist</a:t>
            </a:r>
            <a:r>
              <a:rPr lang="en-US" sz="2800" spc="11" dirty="0">
                <a:latin typeface="Courier New" panose="02070309020205020404" pitchFamily="49" charset="0"/>
                <a:cs typeface="Courier New" panose="02070309020205020404" pitchFamily="49" charset="0"/>
              </a:rPr>
              <a:t>], replace</a:t>
            </a:r>
          </a:p>
          <a:p>
            <a:pPr marL="0" indent="0">
              <a:buNone/>
            </a:pPr>
            <a:endParaRPr lang="en-US" dirty="0"/>
          </a:p>
        </p:txBody>
      </p:sp>
    </p:spTree>
    <p:extLst>
      <p:ext uri="{BB962C8B-B14F-4D97-AF65-F5344CB8AC3E}">
        <p14:creationId xmlns:p14="http://schemas.microsoft.com/office/powerpoint/2010/main" val="3977772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9FDC-A27B-7F2E-7039-61BB3324ED77}"/>
              </a:ext>
            </a:extLst>
          </p:cNvPr>
          <p:cNvSpPr>
            <a:spLocks noGrp="1"/>
          </p:cNvSpPr>
          <p:nvPr>
            <p:ph type="title"/>
          </p:nvPr>
        </p:nvSpPr>
        <p:spPr/>
        <p:txBody>
          <a:bodyPr/>
          <a:lstStyle/>
          <a:p>
            <a:r>
              <a:rPr lang="en-US" dirty="0"/>
              <a:t>Data Construction</a:t>
            </a:r>
          </a:p>
        </p:txBody>
      </p:sp>
      <p:sp>
        <p:nvSpPr>
          <p:cNvPr id="3" name="Text Placeholder 2">
            <a:extLst>
              <a:ext uri="{FF2B5EF4-FFF2-40B4-BE49-F238E27FC236}">
                <a16:creationId xmlns:a16="http://schemas.microsoft.com/office/drawing/2014/main" id="{ACD08A54-203E-33C1-DCAD-5C9D1211E9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535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0B2B-1A4A-795E-07AB-0364C64885B9}"/>
              </a:ext>
            </a:extLst>
          </p:cNvPr>
          <p:cNvSpPr>
            <a:spLocks noGrp="1"/>
          </p:cNvSpPr>
          <p:nvPr>
            <p:ph type="title"/>
          </p:nvPr>
        </p:nvSpPr>
        <p:spPr/>
        <p:txBody>
          <a:bodyPr/>
          <a:lstStyle/>
          <a:p>
            <a:r>
              <a:rPr lang="en-US" dirty="0"/>
              <a:t>What is Data Construction?</a:t>
            </a:r>
          </a:p>
        </p:txBody>
      </p:sp>
      <p:sp>
        <p:nvSpPr>
          <p:cNvPr id="3" name="Content Placeholder 2">
            <a:extLst>
              <a:ext uri="{FF2B5EF4-FFF2-40B4-BE49-F238E27FC236}">
                <a16:creationId xmlns:a16="http://schemas.microsoft.com/office/drawing/2014/main" id="{314D5597-A8D7-7BDC-2ACC-432DD89F21FE}"/>
              </a:ext>
            </a:extLst>
          </p:cNvPr>
          <p:cNvSpPr>
            <a:spLocks noGrp="1"/>
          </p:cNvSpPr>
          <p:nvPr>
            <p:ph idx="1"/>
          </p:nvPr>
        </p:nvSpPr>
        <p:spPr/>
        <p:txBody>
          <a:bodyPr vert="horz" lIns="91440" tIns="45720" rIns="91440" bIns="45720" rtlCol="0" anchor="t">
            <a:normAutofit/>
          </a:bodyPr>
          <a:lstStyle/>
          <a:p>
            <a:pPr marL="457200" indent="-457200"/>
            <a:r>
              <a:rPr lang="en-US" dirty="0">
                <a:latin typeface="Lato"/>
                <a:ea typeface="Lato"/>
                <a:cs typeface="Lato"/>
              </a:rPr>
              <a:t>Construction transforms clean data into analysis data</a:t>
            </a:r>
          </a:p>
          <a:p>
            <a:pPr marL="457200" indent="-457200"/>
            <a:r>
              <a:rPr lang="en-US" dirty="0">
                <a:latin typeface="Lato"/>
                <a:ea typeface="Lato"/>
                <a:cs typeface="Lato"/>
              </a:rPr>
              <a:t>This is done by creating derived variables:</a:t>
            </a:r>
          </a:p>
          <a:p>
            <a:pPr marL="914400" lvl="1" indent="-457200"/>
            <a:r>
              <a:rPr lang="en-US" dirty="0">
                <a:latin typeface="Lato"/>
                <a:ea typeface="Lato"/>
                <a:cs typeface="Lato"/>
              </a:rPr>
              <a:t>Binary variables</a:t>
            </a:r>
            <a:endParaRPr lang="en-US" dirty="0"/>
          </a:p>
          <a:p>
            <a:pPr marL="914400" lvl="1" indent="-457200"/>
            <a:r>
              <a:rPr lang="en-US" dirty="0">
                <a:latin typeface="Lato"/>
                <a:ea typeface="Lato"/>
                <a:cs typeface="Lato"/>
              </a:rPr>
              <a:t>Indices</a:t>
            </a:r>
            <a:endParaRPr lang="en-US" dirty="0"/>
          </a:p>
          <a:p>
            <a:pPr marL="914400" lvl="1" indent="-457200"/>
            <a:r>
              <a:rPr lang="en-US" dirty="0">
                <a:latin typeface="Lato"/>
                <a:ea typeface="Lato"/>
                <a:cs typeface="Lato"/>
              </a:rPr>
              <a:t>Aggregated variables</a:t>
            </a:r>
            <a:endParaRPr lang="en-US" dirty="0"/>
          </a:p>
          <a:p>
            <a:pPr marL="457200" indent="-457200"/>
            <a:r>
              <a:rPr lang="en-US" dirty="0">
                <a:latin typeface="Lato"/>
                <a:ea typeface="Lato"/>
                <a:cs typeface="Lato"/>
              </a:rPr>
              <a:t>Data construction also includes:</a:t>
            </a:r>
            <a:endParaRPr lang="en-US" dirty="0"/>
          </a:p>
          <a:p>
            <a:pPr marL="914400" lvl="1" indent="-457200"/>
            <a:r>
              <a:rPr lang="en-US" dirty="0">
                <a:latin typeface="Lato"/>
                <a:ea typeface="Lato"/>
                <a:cs typeface="Lato"/>
              </a:rPr>
              <a:t>Combining datasets</a:t>
            </a:r>
            <a:endParaRPr lang="en-US" dirty="0"/>
          </a:p>
          <a:p>
            <a:pPr marL="914400" lvl="1" indent="-457200"/>
            <a:r>
              <a:rPr lang="en-US" dirty="0">
                <a:latin typeface="Lato"/>
                <a:ea typeface="Lato"/>
                <a:cs typeface="Lato"/>
              </a:rPr>
              <a:t>Aggregating data sets</a:t>
            </a:r>
            <a:endParaRPr lang="en-US" dirty="0"/>
          </a:p>
        </p:txBody>
      </p:sp>
    </p:spTree>
    <p:extLst>
      <p:ext uri="{BB962C8B-B14F-4D97-AF65-F5344CB8AC3E}">
        <p14:creationId xmlns:p14="http://schemas.microsoft.com/office/powerpoint/2010/main" val="166124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D3AFC-6D14-0A9E-3A6A-1567E3A5EC6B}"/>
              </a:ext>
            </a:extLst>
          </p:cNvPr>
          <p:cNvSpPr>
            <a:spLocks noGrp="1"/>
          </p:cNvSpPr>
          <p:nvPr>
            <p:ph type="title"/>
          </p:nvPr>
        </p:nvSpPr>
        <p:spPr/>
        <p:txBody>
          <a:bodyPr/>
          <a:lstStyle/>
          <a:p>
            <a:r>
              <a:rPr lang="en-US" dirty="0"/>
              <a:t>Constructing new variables</a:t>
            </a:r>
          </a:p>
        </p:txBody>
      </p:sp>
      <p:sp>
        <p:nvSpPr>
          <p:cNvPr id="5" name="Text Placeholder 4">
            <a:extLst>
              <a:ext uri="{FF2B5EF4-FFF2-40B4-BE49-F238E27FC236}">
                <a16:creationId xmlns:a16="http://schemas.microsoft.com/office/drawing/2014/main" id="{99B68B7D-C4A1-1BF6-A01D-1AE5F52492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1461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E7DB-F725-C566-0AB4-C9DC16C7F57B}"/>
              </a:ext>
            </a:extLst>
          </p:cNvPr>
          <p:cNvSpPr>
            <a:spLocks noGrp="1"/>
          </p:cNvSpPr>
          <p:nvPr>
            <p:ph type="title"/>
          </p:nvPr>
        </p:nvSpPr>
        <p:spPr/>
        <p:txBody>
          <a:bodyPr/>
          <a:lstStyle/>
          <a:p>
            <a:r>
              <a:rPr lang="en-US" dirty="0"/>
              <a:t>Create new numeric variables</a:t>
            </a:r>
          </a:p>
        </p:txBody>
      </p:sp>
      <p:sp>
        <p:nvSpPr>
          <p:cNvPr id="3" name="Content Placeholder 2">
            <a:extLst>
              <a:ext uri="{FF2B5EF4-FFF2-40B4-BE49-F238E27FC236}">
                <a16:creationId xmlns:a16="http://schemas.microsoft.com/office/drawing/2014/main" id="{19DDA75B-FEEA-982A-A5D2-3C67BF3885FA}"/>
              </a:ext>
            </a:extLst>
          </p:cNvPr>
          <p:cNvSpPr>
            <a:spLocks noGrp="1"/>
          </p:cNvSpPr>
          <p:nvPr>
            <p:ph idx="1"/>
          </p:nvPr>
        </p:nvSpPr>
        <p:spPr/>
        <p:txBody>
          <a:bodyPr/>
          <a:lstStyle/>
          <a:p>
            <a:r>
              <a:rPr lang="en-US" dirty="0"/>
              <a:t>Here are some simple mathematical operations that can be applied to numeric variables:</a:t>
            </a:r>
          </a:p>
          <a:p>
            <a:endParaRPr lang="en-US" dirty="0"/>
          </a:p>
        </p:txBody>
      </p:sp>
      <p:graphicFrame>
        <p:nvGraphicFramePr>
          <p:cNvPr id="4" name="Table 4">
            <a:extLst>
              <a:ext uri="{FF2B5EF4-FFF2-40B4-BE49-F238E27FC236}">
                <a16:creationId xmlns:a16="http://schemas.microsoft.com/office/drawing/2014/main" id="{60FA8B25-1599-6F9E-41F8-A0BD99EFA93C}"/>
              </a:ext>
            </a:extLst>
          </p:cNvPr>
          <p:cNvGraphicFramePr>
            <a:graphicFrameLocks noGrp="1"/>
          </p:cNvGraphicFramePr>
          <p:nvPr/>
        </p:nvGraphicFramePr>
        <p:xfrm>
          <a:off x="1239520" y="2966477"/>
          <a:ext cx="8128000" cy="3657600"/>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1884253662"/>
                    </a:ext>
                  </a:extLst>
                </a:gridCol>
                <a:gridCol w="4064000">
                  <a:extLst>
                    <a:ext uri="{9D8B030D-6E8A-4147-A177-3AD203B41FA5}">
                      <a16:colId xmlns:a16="http://schemas.microsoft.com/office/drawing/2014/main" val="544875425"/>
                    </a:ext>
                  </a:extLst>
                </a:gridCol>
              </a:tblGrid>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Addition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77739691"/>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Subtraction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 </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2124851011"/>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Multiplication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916515004"/>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Division</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numvar1 / numvar2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ato" panose="020F0502020204030203" pitchFamily="34" charset="0"/>
                          <a:ea typeface="Lato" panose="020F0502020204030203" pitchFamily="34" charset="0"/>
                          <a:cs typeface="Lato" panose="020F0502020204030203" pitchFamily="34" charset="0"/>
                        </a:rPr>
                        <a:t>or</a:t>
                      </a:r>
                      <a:r>
                        <a:rPr lang="en-US" dirty="0">
                          <a:latin typeface="Courier New" panose="020703090202050204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974251825"/>
                  </a:ext>
                </a:extLst>
              </a:tr>
            </a:tbl>
          </a:graphicData>
        </a:graphic>
      </p:graphicFrame>
    </p:spTree>
    <p:extLst>
      <p:ext uri="{BB962C8B-B14F-4D97-AF65-F5344CB8AC3E}">
        <p14:creationId xmlns:p14="http://schemas.microsoft.com/office/powerpoint/2010/main" val="70578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181F-8BEE-0E23-7B00-24C879176925}"/>
              </a:ext>
            </a:extLst>
          </p:cNvPr>
          <p:cNvSpPr>
            <a:spLocks noGrp="1"/>
          </p:cNvSpPr>
          <p:nvPr>
            <p:ph type="title"/>
          </p:nvPr>
        </p:nvSpPr>
        <p:spPr/>
        <p:txBody>
          <a:bodyPr/>
          <a:lstStyle/>
          <a:p>
            <a:r>
              <a:rPr lang="en-US" dirty="0">
                <a:latin typeface="Lato Bold"/>
                <a:ea typeface="Lato Bold"/>
                <a:cs typeface="Lato Bold"/>
              </a:rPr>
              <a:t>Task 8: Construct numeric variables</a:t>
            </a:r>
          </a:p>
        </p:txBody>
      </p:sp>
      <p:sp>
        <p:nvSpPr>
          <p:cNvPr id="3" name="Content Placeholder 2">
            <a:extLst>
              <a:ext uri="{FF2B5EF4-FFF2-40B4-BE49-F238E27FC236}">
                <a16:creationId xmlns:a16="http://schemas.microsoft.com/office/drawing/2014/main" id="{A04688B4-E335-AB9D-06FE-1D174ECF4A01}"/>
              </a:ext>
            </a:extLst>
          </p:cNvPr>
          <p:cNvSpPr>
            <a:spLocks noGrp="1"/>
          </p:cNvSpPr>
          <p:nvPr>
            <p:ph idx="1"/>
          </p:nvPr>
        </p:nvSpPr>
        <p:spPr/>
        <p:txBody>
          <a:bodyPr/>
          <a:lstStyle/>
          <a:p>
            <a:r>
              <a:rPr lang="en-US" dirty="0"/>
              <a:t>Use the </a:t>
            </a:r>
            <a:r>
              <a:rPr lang="en-US" dirty="0">
                <a:highlight>
                  <a:srgbClr val="C0C0C0"/>
                </a:highlight>
                <a:latin typeface="Courier New" panose="02070309020205020404" pitchFamily="49" charset="0"/>
                <a:cs typeface="Courier New" panose="02070309020205020404" pitchFamily="49" charset="0"/>
              </a:rPr>
              <a:t>generate</a:t>
            </a:r>
            <a:r>
              <a:rPr lang="en-US" dirty="0"/>
              <a:t> command to create the following new variables in the dataset:</a:t>
            </a:r>
          </a:p>
          <a:p>
            <a:pPr lvl="1"/>
            <a:r>
              <a:rPr lang="en-US" dirty="0" err="1">
                <a:latin typeface="Courier New" panose="02070309020205020404" pitchFamily="49" charset="0"/>
                <a:cs typeface="Courier New" panose="02070309020205020404" pitchFamily="49" charset="0"/>
              </a:rPr>
              <a:t>area_acre</a:t>
            </a:r>
            <a:r>
              <a:rPr lang="en-US" dirty="0"/>
              <a:t>: Farm area in acres (1 hectare = 2.47 acres)</a:t>
            </a:r>
          </a:p>
          <a:p>
            <a:pPr lvl="1"/>
            <a:r>
              <a:rPr lang="en-US" dirty="0">
                <a:latin typeface="Courier New" panose="02070309020205020404" pitchFamily="49" charset="0"/>
                <a:cs typeface="Courier New" panose="02070309020205020404" pitchFamily="49" charset="0"/>
              </a:rPr>
              <a:t>livestock: </a:t>
            </a:r>
            <a:r>
              <a:rPr lang="en-US" dirty="0"/>
              <a:t>A binary variable which is 1 if the household has any livestock now, 0 otherwise</a:t>
            </a:r>
          </a:p>
          <a:p>
            <a:pPr lvl="1"/>
            <a:endParaRPr lang="en-US" dirty="0"/>
          </a:p>
          <a:p>
            <a:endParaRPr lang="en-US" dirty="0"/>
          </a:p>
        </p:txBody>
      </p:sp>
    </p:spTree>
    <p:extLst>
      <p:ext uri="{BB962C8B-B14F-4D97-AF65-F5344CB8AC3E}">
        <p14:creationId xmlns:p14="http://schemas.microsoft.com/office/powerpoint/2010/main" val="555662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5646-3A6B-0E23-8596-D668652D472A}"/>
              </a:ext>
            </a:extLst>
          </p:cNvPr>
          <p:cNvSpPr>
            <a:spLocks noGrp="1"/>
          </p:cNvSpPr>
          <p:nvPr>
            <p:ph type="title"/>
          </p:nvPr>
        </p:nvSpPr>
        <p:spPr/>
        <p:txBody>
          <a:bodyPr/>
          <a:lstStyle/>
          <a:p>
            <a:r>
              <a:rPr lang="en-US" dirty="0"/>
              <a:t>Create new variables: </a:t>
            </a:r>
            <a:r>
              <a:rPr lang="en-US" b="1" dirty="0" err="1">
                <a:latin typeface="Courier New" panose="02070309020205020404" pitchFamily="49" charset="0"/>
                <a:cs typeface="Courier New" panose="02070309020205020404" pitchFamily="49" charset="0"/>
              </a:rPr>
              <a:t>egen</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F734C8A8-3F9B-8670-183A-A8B35BD4A0E7}"/>
              </a:ext>
            </a:extLst>
          </p:cNvPr>
          <p:cNvSpPr>
            <a:spLocks noGrp="1"/>
          </p:cNvSpPr>
          <p:nvPr>
            <p:ph idx="1"/>
          </p:nvPr>
        </p:nvSpPr>
        <p:spPr/>
        <p:txBody>
          <a:bodyPr>
            <a:normAutofit/>
          </a:bodyPr>
          <a:lstStyle/>
          <a:p>
            <a:r>
              <a:rPr lang="en-US" dirty="0"/>
              <a:t>Apart from the </a:t>
            </a:r>
            <a:r>
              <a:rPr lang="en-US" dirty="0">
                <a:highlight>
                  <a:srgbClr val="C0C0C0"/>
                </a:highlight>
                <a:latin typeface="Courier New" panose="02070309020205020404" pitchFamily="49" charset="0"/>
                <a:cs typeface="Courier New" panose="02070309020205020404" pitchFamily="49" charset="0"/>
              </a:rPr>
              <a:t>generate</a:t>
            </a:r>
            <a:r>
              <a:rPr lang="en-US" dirty="0"/>
              <a:t> command, there is another command that is very useful when creating new variables</a:t>
            </a:r>
          </a:p>
          <a:p>
            <a:r>
              <a:rPr lang="en-US" dirty="0"/>
              <a:t>It is called </a:t>
            </a:r>
            <a:r>
              <a:rPr lang="en-US" dirty="0" err="1">
                <a:highlight>
                  <a:srgbClr val="C0C0C0"/>
                </a:highlight>
                <a:latin typeface="Courier New" panose="02070309020205020404" pitchFamily="49" charset="0"/>
                <a:cs typeface="Courier New" panose="02070309020205020404" pitchFamily="49" charset="0"/>
              </a:rPr>
              <a:t>egen</a:t>
            </a:r>
            <a:r>
              <a:rPr lang="en-US" dirty="0"/>
              <a:t>, or “extended generate”</a:t>
            </a:r>
          </a:p>
          <a:p>
            <a:r>
              <a:rPr lang="en-US" dirty="0"/>
              <a:t>There are a number of functions that will only work when used with </a:t>
            </a:r>
            <a:r>
              <a:rPr lang="en-US" dirty="0" err="1">
                <a:highlight>
                  <a:srgbClr val="C0C0C0"/>
                </a:highlight>
                <a:latin typeface="Courier New" panose="02070309020205020404" pitchFamily="49" charset="0"/>
                <a:cs typeface="Courier New" panose="02070309020205020404" pitchFamily="49" charset="0"/>
              </a:rPr>
              <a:t>egen</a:t>
            </a:r>
            <a:endParaRPr lang="en-US" dirty="0">
              <a:highlight>
                <a:srgbClr val="C0C0C0"/>
              </a:highlight>
              <a:latin typeface="Courier New" panose="02070309020205020404" pitchFamily="49" charset="0"/>
              <a:cs typeface="Courier New" panose="02070309020205020404" pitchFamily="49" charset="0"/>
            </a:endParaRPr>
          </a:p>
          <a:p>
            <a:pPr lvl="1"/>
            <a:r>
              <a:rPr lang="en-US" dirty="0"/>
              <a:t>Check them out: </a:t>
            </a:r>
            <a:r>
              <a:rPr lang="en-US" dirty="0">
                <a:highlight>
                  <a:srgbClr val="C0C0C0"/>
                </a:highlight>
                <a:latin typeface="Courier New" panose="02070309020205020404" pitchFamily="49" charset="0"/>
                <a:cs typeface="Courier New" panose="02070309020205020404" pitchFamily="49" charset="0"/>
              </a:rPr>
              <a:t>help </a:t>
            </a:r>
            <a:r>
              <a:rPr lang="en-US" dirty="0" err="1">
                <a:highlight>
                  <a:srgbClr val="C0C0C0"/>
                </a:highlight>
                <a:latin typeface="Courier New" panose="02070309020205020404" pitchFamily="49" charset="0"/>
                <a:cs typeface="Courier New" panose="02070309020205020404" pitchFamily="49" charset="0"/>
              </a:rPr>
              <a:t>egen</a:t>
            </a:r>
            <a:endParaRPr lang="en-US" dirty="0">
              <a:highlight>
                <a:srgbClr val="C0C0C0"/>
              </a:highlight>
              <a:latin typeface="Courier New" panose="02070309020205020404" pitchFamily="49" charset="0"/>
              <a:cs typeface="Courier New" panose="02070309020205020404" pitchFamily="49" charset="0"/>
            </a:endParaRPr>
          </a:p>
          <a:p>
            <a:r>
              <a:rPr lang="en-US" dirty="0"/>
              <a:t>This command is particularly useful when we want to </a:t>
            </a:r>
            <a:r>
              <a:rPr lang="en-US" b="1" dirty="0"/>
              <a:t>aggregate information across rows</a:t>
            </a:r>
            <a:r>
              <a:rPr lang="en-US" dirty="0"/>
              <a:t> without changing the level of observation in the data set</a:t>
            </a:r>
          </a:p>
        </p:txBody>
      </p:sp>
    </p:spTree>
    <p:extLst>
      <p:ext uri="{BB962C8B-B14F-4D97-AF65-F5344CB8AC3E}">
        <p14:creationId xmlns:p14="http://schemas.microsoft.com/office/powerpoint/2010/main" val="297599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Overview: Stata Labs</a:t>
            </a:r>
          </a:p>
        </p:txBody>
      </p:sp>
      <p:graphicFrame>
        <p:nvGraphicFramePr>
          <p:cNvPr id="6" name="Diagram 5">
            <a:extLst>
              <a:ext uri="{FF2B5EF4-FFF2-40B4-BE49-F238E27FC236}">
                <a16:creationId xmlns:a16="http://schemas.microsoft.com/office/drawing/2014/main" id="{8E901068-068B-4C1A-6268-C1A16B5D928A}"/>
              </a:ext>
            </a:extLst>
          </p:cNvPr>
          <p:cNvGraphicFramePr/>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43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724A-560B-D99B-3E2A-DB2ACB9E6962}"/>
              </a:ext>
            </a:extLst>
          </p:cNvPr>
          <p:cNvSpPr>
            <a:spLocks noGrp="1"/>
          </p:cNvSpPr>
          <p:nvPr>
            <p:ph type="title"/>
          </p:nvPr>
        </p:nvSpPr>
        <p:spPr/>
        <p:txBody>
          <a:bodyPr/>
          <a:lstStyle/>
          <a:p>
            <a:r>
              <a:rPr lang="en-US" dirty="0">
                <a:latin typeface="Lato Bold"/>
                <a:ea typeface="Lato Bold"/>
                <a:cs typeface="Lato Bold"/>
              </a:rPr>
              <a:t>Task 9: Construct new variables</a:t>
            </a:r>
          </a:p>
        </p:txBody>
      </p:sp>
      <p:sp>
        <p:nvSpPr>
          <p:cNvPr id="3" name="Content Placeholder 2">
            <a:extLst>
              <a:ext uri="{FF2B5EF4-FFF2-40B4-BE49-F238E27FC236}">
                <a16:creationId xmlns:a16="http://schemas.microsoft.com/office/drawing/2014/main" id="{D9CE9862-B989-BD04-1262-8229B27217BD}"/>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egen</a:t>
            </a:r>
            <a:r>
              <a:rPr lang="en-US" dirty="0"/>
              <a:t> to create the following variables:</a:t>
            </a:r>
          </a:p>
          <a:p>
            <a:pPr lvl="1"/>
            <a:r>
              <a:rPr lang="en-US" dirty="0">
                <a:latin typeface="Courier New" panose="02070309020205020404" pitchFamily="49" charset="0"/>
                <a:cs typeface="Courier New" panose="02070309020205020404" pitchFamily="49" charset="0"/>
              </a:rPr>
              <a:t>read</a:t>
            </a:r>
            <a:r>
              <a:rPr lang="en-US" dirty="0"/>
              <a:t>: 1 if any of the two members can read, 0 otherwise</a:t>
            </a:r>
          </a:p>
          <a:p>
            <a:pPr lvl="1"/>
            <a:r>
              <a:rPr lang="en-US" dirty="0">
                <a:latin typeface="Courier New" panose="02070309020205020404" pitchFamily="49" charset="0"/>
                <a:cs typeface="Courier New" panose="02070309020205020404" pitchFamily="49" charset="0"/>
              </a:rPr>
              <a:t>sick</a:t>
            </a:r>
            <a:r>
              <a:rPr lang="en-US" dirty="0"/>
              <a:t>: 1 if any of the two members were sick in the last 4 weeks, 0 otherwise</a:t>
            </a:r>
          </a:p>
          <a:p>
            <a:pPr lvl="1"/>
            <a:r>
              <a:rPr lang="en-US" dirty="0" err="1">
                <a:latin typeface="Courier New" panose="02070309020205020404" pitchFamily="49" charset="0"/>
                <a:cs typeface="Courier New" panose="02070309020205020404" pitchFamily="49" charset="0"/>
              </a:rPr>
              <a:t>total_treat_cost</a:t>
            </a:r>
            <a:r>
              <a:rPr lang="en-US" dirty="0"/>
              <a:t>: total cost of treatment across two members</a:t>
            </a:r>
          </a:p>
          <a:p>
            <a:pPr lvl="1"/>
            <a:endParaRPr lang="en-US" dirty="0"/>
          </a:p>
          <a:p>
            <a:pPr lvl="1"/>
            <a:endParaRPr lang="en-US" dirty="0"/>
          </a:p>
        </p:txBody>
      </p:sp>
    </p:spTree>
    <p:extLst>
      <p:ext uri="{BB962C8B-B14F-4D97-AF65-F5344CB8AC3E}">
        <p14:creationId xmlns:p14="http://schemas.microsoft.com/office/powerpoint/2010/main" val="120821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5F5D-C7B6-8862-4536-50C1D41F86FD}"/>
              </a:ext>
            </a:extLst>
          </p:cNvPr>
          <p:cNvSpPr>
            <a:spLocks noGrp="1"/>
          </p:cNvSpPr>
          <p:nvPr>
            <p:ph type="title"/>
          </p:nvPr>
        </p:nvSpPr>
        <p:spPr/>
        <p:txBody>
          <a:bodyPr/>
          <a:lstStyle/>
          <a:p>
            <a:r>
              <a:rPr lang="en-US" dirty="0"/>
              <a:t>Outliers in datasets</a:t>
            </a:r>
          </a:p>
        </p:txBody>
      </p:sp>
      <p:sp>
        <p:nvSpPr>
          <p:cNvPr id="3" name="Text Placeholder 2">
            <a:extLst>
              <a:ext uri="{FF2B5EF4-FFF2-40B4-BE49-F238E27FC236}">
                <a16:creationId xmlns:a16="http://schemas.microsoft.com/office/drawing/2014/main" id="{D16BD56F-BA56-07A7-11E5-852AF1682F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355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FCFE-5736-D6C1-29D4-6722CF4F35C9}"/>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6D02E35F-435D-B86A-74D9-907245E55984}"/>
              </a:ext>
            </a:extLst>
          </p:cNvPr>
          <p:cNvSpPr>
            <a:spLocks noGrp="1"/>
          </p:cNvSpPr>
          <p:nvPr>
            <p:ph idx="1"/>
          </p:nvPr>
        </p:nvSpPr>
        <p:spPr/>
        <p:txBody>
          <a:bodyPr>
            <a:normAutofit fontScale="85000" lnSpcReduction="20000"/>
          </a:bodyPr>
          <a:lstStyle/>
          <a:p>
            <a:pPr marL="399938" marR="84551" indent="-374438">
              <a:lnSpc>
                <a:spcPct val="118000"/>
              </a:lnSpc>
              <a:spcBef>
                <a:spcPts val="211"/>
              </a:spcBef>
              <a:buChar char="•"/>
              <a:tabLst>
                <a:tab pos="401280" algn="l"/>
              </a:tabLst>
            </a:pPr>
            <a:r>
              <a:rPr lang="en-US" sz="2800" spc="-106" dirty="0">
                <a:cs typeface="Georgia"/>
              </a:rPr>
              <a:t>We</a:t>
            </a:r>
            <a:r>
              <a:rPr lang="en-US" sz="2800" spc="211" dirty="0">
                <a:cs typeface="Georgia"/>
              </a:rPr>
              <a:t> </a:t>
            </a:r>
            <a:r>
              <a:rPr lang="en-US" sz="2800" spc="-85" dirty="0">
                <a:cs typeface="Georgia"/>
              </a:rPr>
              <a:t>do</a:t>
            </a:r>
            <a:r>
              <a:rPr lang="en-US" sz="2800" spc="211" dirty="0">
                <a:cs typeface="Georgia"/>
              </a:rPr>
              <a:t> </a:t>
            </a:r>
            <a:r>
              <a:rPr lang="en-US" sz="2800" spc="-42" dirty="0">
                <a:cs typeface="Georgia"/>
              </a:rPr>
              <a:t>not</a:t>
            </a:r>
            <a:r>
              <a:rPr lang="en-US" sz="2800" spc="211" dirty="0">
                <a:cs typeface="Georgia"/>
              </a:rPr>
              <a:t> </a:t>
            </a:r>
            <a:r>
              <a:rPr lang="en-US" sz="2800" spc="-63" dirty="0">
                <a:cs typeface="Georgia"/>
              </a:rPr>
              <a:t>want</a:t>
            </a:r>
            <a:r>
              <a:rPr lang="en-US" sz="2800" spc="211" dirty="0">
                <a:cs typeface="Georgia"/>
              </a:rPr>
              <a:t> </a:t>
            </a:r>
            <a:r>
              <a:rPr lang="en-US" sz="2800" spc="-74" dirty="0">
                <a:cs typeface="Georgia"/>
              </a:rPr>
              <a:t>our</a:t>
            </a:r>
            <a:r>
              <a:rPr lang="en-US" sz="2800" spc="211" dirty="0">
                <a:cs typeface="Georgia"/>
              </a:rPr>
              <a:t> </a:t>
            </a:r>
            <a:r>
              <a:rPr lang="en-US" sz="2800" spc="-53" dirty="0">
                <a:cs typeface="Georgia"/>
              </a:rPr>
              <a:t>results</a:t>
            </a:r>
            <a:r>
              <a:rPr lang="en-US" sz="2800" spc="222" dirty="0">
                <a:cs typeface="Georgia"/>
              </a:rPr>
              <a:t> </a:t>
            </a:r>
            <a:r>
              <a:rPr lang="en-US" sz="2800" spc="-11" dirty="0">
                <a:cs typeface="Georgia"/>
              </a:rPr>
              <a:t>to</a:t>
            </a:r>
            <a:r>
              <a:rPr lang="en-US" sz="2800" spc="211" dirty="0">
                <a:cs typeface="Georgia"/>
              </a:rPr>
              <a:t> </a:t>
            </a:r>
            <a:r>
              <a:rPr lang="en-US" sz="2800" spc="-32" dirty="0">
                <a:cs typeface="Georgia"/>
              </a:rPr>
              <a:t>be</a:t>
            </a:r>
            <a:r>
              <a:rPr lang="en-US" sz="2800" spc="211" dirty="0">
                <a:cs typeface="Georgia"/>
              </a:rPr>
              <a:t> </a:t>
            </a:r>
            <a:r>
              <a:rPr lang="en-US" sz="2800" spc="-63" dirty="0">
                <a:cs typeface="Georgia"/>
              </a:rPr>
              <a:t>driven</a:t>
            </a:r>
            <a:r>
              <a:rPr lang="en-US" sz="2800" spc="211" dirty="0">
                <a:cs typeface="Georgia"/>
              </a:rPr>
              <a:t> </a:t>
            </a:r>
            <a:r>
              <a:rPr lang="en-US" sz="2800" spc="-11" dirty="0">
                <a:cs typeface="Georgia"/>
              </a:rPr>
              <a:t>by</a:t>
            </a:r>
            <a:r>
              <a:rPr lang="en-US" sz="2800" spc="211" dirty="0">
                <a:cs typeface="Georgia"/>
              </a:rPr>
              <a:t> </a:t>
            </a:r>
            <a:r>
              <a:rPr lang="en-US" sz="2800" spc="-21" dirty="0">
                <a:cs typeface="Georgia"/>
              </a:rPr>
              <a:t>a</a:t>
            </a:r>
            <a:r>
              <a:rPr lang="en-US" sz="2800" spc="211" dirty="0">
                <a:cs typeface="Georgia"/>
              </a:rPr>
              <a:t> </a:t>
            </a:r>
            <a:r>
              <a:rPr lang="en-US" sz="2800" spc="-74" dirty="0">
                <a:cs typeface="Georgia"/>
              </a:rPr>
              <a:t>few</a:t>
            </a:r>
            <a:r>
              <a:rPr lang="en-US" sz="2800" spc="222" dirty="0">
                <a:cs typeface="Georgia"/>
              </a:rPr>
              <a:t> </a:t>
            </a:r>
            <a:r>
              <a:rPr lang="en-US" sz="2800" spc="-42" dirty="0">
                <a:cs typeface="Georgia"/>
              </a:rPr>
              <a:t>individuals.</a:t>
            </a:r>
            <a:r>
              <a:rPr lang="en-US" sz="2800" spc="465" dirty="0">
                <a:cs typeface="Georgia"/>
              </a:rPr>
              <a:t> </a:t>
            </a:r>
            <a:r>
              <a:rPr lang="en-US" sz="2800" spc="-85" dirty="0">
                <a:cs typeface="Georgia"/>
              </a:rPr>
              <a:t>For</a:t>
            </a:r>
            <a:r>
              <a:rPr lang="en-US" sz="2800" spc="211" dirty="0">
                <a:cs typeface="Georgia"/>
              </a:rPr>
              <a:t> </a:t>
            </a:r>
            <a:r>
              <a:rPr lang="en-US" sz="2800" spc="-53" dirty="0">
                <a:cs typeface="Georgia"/>
              </a:rPr>
              <a:t>example, </a:t>
            </a:r>
            <a:r>
              <a:rPr lang="en-US" sz="2800" spc="-528" dirty="0">
                <a:cs typeface="Georgia"/>
              </a:rPr>
              <a:t> </a:t>
            </a:r>
            <a:r>
              <a:rPr lang="en-US" sz="2800" spc="-32" dirty="0">
                <a:cs typeface="Georgia"/>
              </a:rPr>
              <a:t>the</a:t>
            </a:r>
            <a:r>
              <a:rPr lang="en-US" sz="2800" spc="190" dirty="0">
                <a:cs typeface="Georgia"/>
              </a:rPr>
              <a:t> </a:t>
            </a:r>
            <a:r>
              <a:rPr lang="en-US" sz="2800" spc="-32" dirty="0">
                <a:cs typeface="Georgia"/>
              </a:rPr>
              <a:t>village</a:t>
            </a:r>
            <a:r>
              <a:rPr lang="en-US" sz="2800" spc="201" dirty="0">
                <a:cs typeface="Georgia"/>
              </a:rPr>
              <a:t> </a:t>
            </a:r>
            <a:r>
              <a:rPr lang="en-US" sz="2800" spc="-63" dirty="0">
                <a:cs typeface="Georgia"/>
              </a:rPr>
              <a:t>leaders</a:t>
            </a:r>
            <a:r>
              <a:rPr lang="en-US" sz="2800" spc="201" dirty="0">
                <a:cs typeface="Georgia"/>
              </a:rPr>
              <a:t> </a:t>
            </a:r>
            <a:r>
              <a:rPr lang="en-US" sz="2800" spc="-21" dirty="0">
                <a:cs typeface="Georgia"/>
              </a:rPr>
              <a:t>get</a:t>
            </a:r>
            <a:r>
              <a:rPr lang="en-US" sz="2800" spc="201" dirty="0">
                <a:cs typeface="Georgia"/>
              </a:rPr>
              <a:t> </a:t>
            </a:r>
            <a:r>
              <a:rPr lang="en-US" sz="2800" spc="-32" dirty="0">
                <a:cs typeface="Georgia"/>
              </a:rPr>
              <a:t>all</a:t>
            </a:r>
            <a:r>
              <a:rPr lang="en-US" sz="2800" spc="201" dirty="0">
                <a:cs typeface="Georgia"/>
              </a:rPr>
              <a:t> </a:t>
            </a:r>
            <a:r>
              <a:rPr lang="en-US" sz="2800" spc="-53" dirty="0">
                <a:cs typeface="Georgia"/>
              </a:rPr>
              <a:t>benefits</a:t>
            </a:r>
            <a:endParaRPr lang="en-US" sz="2800" dirty="0">
              <a:cs typeface="Georgia"/>
            </a:endParaRPr>
          </a:p>
          <a:p>
            <a:pPr marL="399938" marR="10737" indent="-374438">
              <a:lnSpc>
                <a:spcPct val="118000"/>
              </a:lnSpc>
              <a:spcBef>
                <a:spcPts val="634"/>
              </a:spcBef>
              <a:buChar char="•"/>
              <a:tabLst>
                <a:tab pos="401280" algn="l"/>
              </a:tabLst>
            </a:pPr>
            <a:r>
              <a:rPr lang="en-US" sz="2800" spc="-85" dirty="0">
                <a:cs typeface="Georgia"/>
              </a:rPr>
              <a:t>No</a:t>
            </a:r>
            <a:r>
              <a:rPr lang="en-US" sz="2800" spc="211" dirty="0">
                <a:cs typeface="Georgia"/>
              </a:rPr>
              <a:t> </a:t>
            </a:r>
            <a:r>
              <a:rPr lang="en-US" sz="2800" spc="-11" dirty="0">
                <a:cs typeface="Georgia"/>
              </a:rPr>
              <a:t>exact</a:t>
            </a:r>
            <a:r>
              <a:rPr lang="en-US" sz="2800" spc="211" dirty="0">
                <a:cs typeface="Georgia"/>
              </a:rPr>
              <a:t> </a:t>
            </a:r>
            <a:r>
              <a:rPr lang="en-US" sz="2800" spc="-63" dirty="0">
                <a:cs typeface="Georgia"/>
              </a:rPr>
              <a:t>rule</a:t>
            </a:r>
            <a:r>
              <a:rPr lang="en-US" sz="2800" spc="211" dirty="0">
                <a:cs typeface="Georgia"/>
              </a:rPr>
              <a:t> </a:t>
            </a:r>
            <a:r>
              <a:rPr lang="en-US" sz="2800" spc="-74" dirty="0">
                <a:cs typeface="Georgia"/>
              </a:rPr>
              <a:t>for</a:t>
            </a:r>
            <a:r>
              <a:rPr lang="en-US" sz="2800" spc="222" dirty="0">
                <a:cs typeface="Georgia"/>
              </a:rPr>
              <a:t> </a:t>
            </a:r>
            <a:r>
              <a:rPr lang="en-US" sz="2800" spc="-21" dirty="0">
                <a:cs typeface="Georgia"/>
              </a:rPr>
              <a:t>what</a:t>
            </a:r>
            <a:r>
              <a:rPr lang="en-US" sz="2800" spc="211" dirty="0">
                <a:cs typeface="Georgia"/>
              </a:rPr>
              <a:t> </a:t>
            </a:r>
            <a:r>
              <a:rPr lang="en-US" sz="2800" spc="-74" dirty="0">
                <a:cs typeface="Georgia"/>
              </a:rPr>
              <a:t>is</a:t>
            </a:r>
            <a:r>
              <a:rPr lang="en-US" sz="2800" spc="211" dirty="0">
                <a:cs typeface="Georgia"/>
              </a:rPr>
              <a:t> </a:t>
            </a:r>
            <a:r>
              <a:rPr lang="en-US" sz="2800" spc="-63" dirty="0">
                <a:cs typeface="Georgia"/>
              </a:rPr>
              <a:t>an</a:t>
            </a:r>
            <a:r>
              <a:rPr lang="en-US" sz="2800" spc="222" dirty="0">
                <a:cs typeface="Georgia"/>
              </a:rPr>
              <a:t> </a:t>
            </a:r>
            <a:r>
              <a:rPr lang="en-US" sz="2800" spc="-42" dirty="0">
                <a:cs typeface="Georgia"/>
              </a:rPr>
              <a:t>outlier.  </a:t>
            </a:r>
            <a:endParaRPr lang="en-US" sz="2800" dirty="0">
              <a:cs typeface="Georgia"/>
            </a:endParaRPr>
          </a:p>
          <a:p>
            <a:pPr marL="399938" indent="-374438">
              <a:spcBef>
                <a:spcPts val="1131"/>
              </a:spcBef>
              <a:buChar char="•"/>
              <a:tabLst>
                <a:tab pos="401280" algn="l"/>
              </a:tabLst>
            </a:pPr>
            <a:r>
              <a:rPr lang="en-US" sz="2800" spc="-53" dirty="0">
                <a:cs typeface="Georgia"/>
              </a:rPr>
              <a:t>Identifying</a:t>
            </a:r>
            <a:r>
              <a:rPr lang="en-US" sz="2800" spc="211" dirty="0">
                <a:cs typeface="Georgia"/>
              </a:rPr>
              <a:t> </a:t>
            </a:r>
            <a:r>
              <a:rPr lang="en-US" sz="2800" spc="-53" dirty="0">
                <a:cs typeface="Georgia"/>
              </a:rPr>
              <a:t>outliers</a:t>
            </a:r>
            <a:r>
              <a:rPr lang="en-US" sz="2800" spc="211" dirty="0">
                <a:cs typeface="Georgia"/>
              </a:rPr>
              <a:t> </a:t>
            </a:r>
            <a:r>
              <a:rPr lang="en-US" sz="2800" spc="-53" dirty="0">
                <a:cs typeface="Georgia"/>
              </a:rPr>
              <a:t>often</a:t>
            </a:r>
            <a:r>
              <a:rPr lang="en-US" sz="2800" spc="211" dirty="0">
                <a:cs typeface="Georgia"/>
              </a:rPr>
              <a:t> </a:t>
            </a:r>
            <a:r>
              <a:rPr lang="en-US" sz="2800" spc="-95" dirty="0">
                <a:cs typeface="Georgia"/>
              </a:rPr>
              <a:t>comes</a:t>
            </a:r>
            <a:r>
              <a:rPr lang="en-US" sz="2800" spc="211" dirty="0">
                <a:cs typeface="Georgia"/>
              </a:rPr>
              <a:t> </a:t>
            </a:r>
            <a:r>
              <a:rPr lang="en-US" sz="2800" spc="-95" dirty="0">
                <a:cs typeface="Georgia"/>
              </a:rPr>
              <a:t>down</a:t>
            </a:r>
            <a:r>
              <a:rPr lang="en-US" sz="2800" spc="222" dirty="0">
                <a:cs typeface="Georgia"/>
              </a:rPr>
              <a:t> </a:t>
            </a:r>
            <a:r>
              <a:rPr lang="en-US" sz="2800" spc="-11" dirty="0">
                <a:cs typeface="Georgia"/>
              </a:rPr>
              <a:t>to</a:t>
            </a:r>
            <a:r>
              <a:rPr lang="en-US" sz="2800" spc="211" dirty="0">
                <a:cs typeface="Georgia"/>
              </a:rPr>
              <a:t> </a:t>
            </a:r>
            <a:r>
              <a:rPr lang="en-US" sz="2800" spc="-106" dirty="0">
                <a:cs typeface="Georgia"/>
              </a:rPr>
              <a:t>common</a:t>
            </a:r>
            <a:r>
              <a:rPr lang="en-US" sz="2800" spc="211" dirty="0">
                <a:cs typeface="Georgia"/>
              </a:rPr>
              <a:t> </a:t>
            </a:r>
            <a:r>
              <a:rPr lang="en-US" sz="2800" spc="-106" dirty="0">
                <a:cs typeface="Georgia"/>
              </a:rPr>
              <a:t>sense</a:t>
            </a:r>
            <a:endParaRPr lang="en-US" sz="2800" dirty="0">
              <a:cs typeface="Georgia"/>
            </a:endParaRPr>
          </a:p>
          <a:p>
            <a:pPr marL="399938" marR="234863" indent="-374438">
              <a:lnSpc>
                <a:spcPct val="118000"/>
              </a:lnSpc>
              <a:spcBef>
                <a:spcPts val="634"/>
              </a:spcBef>
              <a:buChar char="•"/>
              <a:tabLst>
                <a:tab pos="401280" algn="l"/>
              </a:tabLst>
            </a:pPr>
            <a:r>
              <a:rPr lang="en-US" sz="2800" spc="11" dirty="0">
                <a:cs typeface="Georgia"/>
              </a:rPr>
              <a:t>Can</a:t>
            </a:r>
            <a:r>
              <a:rPr lang="en-US" sz="2800" spc="201" dirty="0">
                <a:cs typeface="Georgia"/>
              </a:rPr>
              <a:t> </a:t>
            </a:r>
            <a:r>
              <a:rPr lang="en-US" sz="2800" spc="-32" dirty="0">
                <a:cs typeface="Georgia"/>
              </a:rPr>
              <a:t>the</a:t>
            </a:r>
            <a:r>
              <a:rPr lang="en-US" sz="2800" spc="211" dirty="0">
                <a:cs typeface="Georgia"/>
              </a:rPr>
              <a:t> </a:t>
            </a:r>
            <a:r>
              <a:rPr lang="en-US" sz="2800" spc="-42" dirty="0">
                <a:cs typeface="Georgia"/>
              </a:rPr>
              <a:t>outlier</a:t>
            </a:r>
            <a:r>
              <a:rPr lang="en-US" sz="2800" spc="211" dirty="0">
                <a:cs typeface="Georgia"/>
              </a:rPr>
              <a:t> </a:t>
            </a:r>
            <a:r>
              <a:rPr lang="en-US" sz="2800" spc="-32" dirty="0">
                <a:cs typeface="Georgia"/>
              </a:rPr>
              <a:t>be</a:t>
            </a:r>
            <a:r>
              <a:rPr lang="en-US" sz="2800" spc="201" dirty="0">
                <a:cs typeface="Georgia"/>
              </a:rPr>
              <a:t> </a:t>
            </a:r>
            <a:r>
              <a:rPr lang="en-US" sz="2800" spc="-53" dirty="0">
                <a:cs typeface="Georgia"/>
              </a:rPr>
              <a:t>explained</a:t>
            </a:r>
            <a:r>
              <a:rPr lang="en-US" sz="2800" spc="211" dirty="0">
                <a:cs typeface="Georgia"/>
              </a:rPr>
              <a:t> </a:t>
            </a:r>
            <a:r>
              <a:rPr lang="en-US" sz="2800" spc="-11" dirty="0">
                <a:cs typeface="Georgia"/>
              </a:rPr>
              <a:t>by</a:t>
            </a:r>
            <a:r>
              <a:rPr lang="en-US" sz="2800" spc="211" dirty="0">
                <a:cs typeface="Georgia"/>
              </a:rPr>
              <a:t> </a:t>
            </a:r>
            <a:r>
              <a:rPr lang="en-US" sz="2800" spc="-21" dirty="0">
                <a:cs typeface="Georgia"/>
              </a:rPr>
              <a:t>typos?</a:t>
            </a:r>
            <a:r>
              <a:rPr lang="en-US" sz="2800" spc="465" dirty="0">
                <a:cs typeface="Georgia"/>
              </a:rPr>
              <a:t> </a:t>
            </a:r>
            <a:r>
              <a:rPr lang="en-US" sz="2800" spc="-21" dirty="0">
                <a:cs typeface="Georgia"/>
              </a:rPr>
              <a:t>Especially</a:t>
            </a:r>
            <a:r>
              <a:rPr lang="en-US" sz="2800" spc="201" dirty="0">
                <a:cs typeface="Georgia"/>
              </a:rPr>
              <a:t> </a:t>
            </a:r>
            <a:r>
              <a:rPr lang="en-US" sz="2800" spc="-106" dirty="0">
                <a:cs typeface="Georgia"/>
              </a:rPr>
              <a:t>common</a:t>
            </a:r>
            <a:r>
              <a:rPr lang="en-US" sz="2800" spc="211" dirty="0">
                <a:cs typeface="Georgia"/>
              </a:rPr>
              <a:t> </a:t>
            </a:r>
            <a:r>
              <a:rPr lang="en-US" sz="2800" spc="-85" dirty="0">
                <a:cs typeface="Georgia"/>
              </a:rPr>
              <a:t>when</a:t>
            </a:r>
            <a:r>
              <a:rPr lang="en-US" sz="2800" spc="211" dirty="0">
                <a:cs typeface="Georgia"/>
              </a:rPr>
              <a:t> </a:t>
            </a:r>
            <a:r>
              <a:rPr lang="en-US" sz="2800" spc="-53" dirty="0">
                <a:cs typeface="Georgia"/>
              </a:rPr>
              <a:t>selecting </a:t>
            </a:r>
            <a:r>
              <a:rPr lang="en-US" sz="2800" spc="-528" dirty="0">
                <a:cs typeface="Georgia"/>
              </a:rPr>
              <a:t> </a:t>
            </a:r>
            <a:r>
              <a:rPr lang="en-US" sz="2800" spc="-42" dirty="0">
                <a:cs typeface="Georgia"/>
              </a:rPr>
              <a:t>units</a:t>
            </a:r>
            <a:r>
              <a:rPr lang="en-US" sz="2800" spc="190" dirty="0">
                <a:cs typeface="Georgia"/>
              </a:rPr>
              <a:t> </a:t>
            </a:r>
            <a:r>
              <a:rPr lang="en-US" sz="2800" spc="-85" dirty="0">
                <a:cs typeface="Georgia"/>
              </a:rPr>
              <a:t>from</a:t>
            </a:r>
            <a:r>
              <a:rPr lang="en-US" sz="2800" spc="201" dirty="0">
                <a:cs typeface="Georgia"/>
              </a:rPr>
              <a:t> </a:t>
            </a:r>
            <a:r>
              <a:rPr lang="en-US" sz="2800" spc="-53" dirty="0">
                <a:cs typeface="Georgia"/>
              </a:rPr>
              <a:t>multiple</a:t>
            </a:r>
            <a:r>
              <a:rPr lang="en-US" sz="2800" spc="201" dirty="0">
                <a:cs typeface="Georgia"/>
              </a:rPr>
              <a:t> </a:t>
            </a:r>
            <a:r>
              <a:rPr lang="en-US" sz="2800" spc="-85" dirty="0">
                <a:cs typeface="Georgia"/>
              </a:rPr>
              <a:t>choice</a:t>
            </a:r>
            <a:r>
              <a:rPr lang="en-US" sz="2800" spc="201" dirty="0">
                <a:cs typeface="Georgia"/>
              </a:rPr>
              <a:t> </a:t>
            </a:r>
            <a:r>
              <a:rPr lang="en-US" sz="2800" spc="-42" dirty="0">
                <a:cs typeface="Georgia"/>
              </a:rPr>
              <a:t>lists</a:t>
            </a:r>
            <a:endParaRPr lang="en-US" sz="2800" dirty="0">
              <a:cs typeface="Georgia"/>
            </a:endParaRPr>
          </a:p>
          <a:p>
            <a:pPr marL="399938" indent="-374438">
              <a:spcBef>
                <a:spcPts val="1141"/>
              </a:spcBef>
              <a:buChar char="•"/>
              <a:tabLst>
                <a:tab pos="401280" algn="l"/>
              </a:tabLst>
            </a:pPr>
            <a:r>
              <a:rPr lang="en-US" sz="2800" spc="-63" dirty="0">
                <a:cs typeface="Georgia"/>
              </a:rPr>
              <a:t>Useful</a:t>
            </a:r>
            <a:r>
              <a:rPr lang="en-US" sz="2800" spc="190" dirty="0">
                <a:cs typeface="Georgia"/>
              </a:rPr>
              <a:t> </a:t>
            </a:r>
            <a:r>
              <a:rPr lang="en-US" sz="2800" spc="-85" dirty="0">
                <a:cs typeface="Georgia"/>
              </a:rPr>
              <a:t>commands:</a:t>
            </a:r>
            <a:r>
              <a:rPr lang="en-US" sz="2800" spc="-11" dirty="0">
                <a:cs typeface="Georgia"/>
              </a:rPr>
              <a:t> </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sum,</a:t>
            </a:r>
            <a:r>
              <a:rPr lang="en-US" spc="201" dirty="0">
                <a:latin typeface="Courier New" panose="02070309020205020404" pitchFamily="49" charset="0"/>
                <a:cs typeface="Courier New" panose="02070309020205020404" pitchFamily="49" charset="0"/>
              </a:rPr>
              <a:t> detail</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tabulate</a:t>
            </a:r>
            <a:r>
              <a:rPr lang="en-US" spc="190" dirty="0">
                <a:latin typeface="Courier New" panose="02070309020205020404" pitchFamily="49" charset="0"/>
                <a:cs typeface="Courier New" panose="02070309020205020404" pitchFamily="49" charset="0"/>
              </a:rPr>
              <a:t> </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histogram</a:t>
            </a:r>
          </a:p>
          <a:p>
            <a:pPr marL="857138" lvl="1" indent="-374438">
              <a:spcBef>
                <a:spcPts val="1141"/>
              </a:spcBef>
              <a:tabLst>
                <a:tab pos="401280" algn="l"/>
              </a:tabLst>
            </a:pPr>
            <a:r>
              <a:rPr lang="en-US" spc="42" dirty="0" err="1">
                <a:latin typeface="Courier New" panose="02070309020205020404" pitchFamily="49" charset="0"/>
                <a:cs typeface="Courier New" panose="02070309020205020404" pitchFamily="49" charset="0"/>
              </a:rPr>
              <a:t>kdensity</a:t>
            </a: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615419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D830-33E7-5362-7C8B-89115817709D}"/>
              </a:ext>
            </a:extLst>
          </p:cNvPr>
          <p:cNvSpPr>
            <a:spLocks noGrp="1"/>
          </p:cNvSpPr>
          <p:nvPr>
            <p:ph type="title"/>
          </p:nvPr>
        </p:nvSpPr>
        <p:spPr/>
        <p:txBody>
          <a:bodyPr/>
          <a:lstStyle/>
          <a:p>
            <a:r>
              <a:rPr lang="en-US" dirty="0"/>
              <a:t>Task 10: Identify Outliers</a:t>
            </a:r>
          </a:p>
        </p:txBody>
      </p:sp>
      <p:sp>
        <p:nvSpPr>
          <p:cNvPr id="3" name="Content Placeholder 2">
            <a:extLst>
              <a:ext uri="{FF2B5EF4-FFF2-40B4-BE49-F238E27FC236}">
                <a16:creationId xmlns:a16="http://schemas.microsoft.com/office/drawing/2014/main" id="{3FBEA720-01D0-67F8-0432-92BA161923A3}"/>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histogram</a:t>
            </a:r>
            <a:r>
              <a:rPr lang="en-US" dirty="0"/>
              <a:t> and </a:t>
            </a:r>
            <a:r>
              <a:rPr lang="en-US" dirty="0" err="1">
                <a:highlight>
                  <a:srgbClr val="C0C0C0"/>
                </a:highlight>
                <a:latin typeface="Courier New" panose="02070309020205020404" pitchFamily="49" charset="0"/>
                <a:cs typeface="Courier New" panose="02070309020205020404" pitchFamily="49" charset="0"/>
              </a:rPr>
              <a:t>kdensity</a:t>
            </a:r>
            <a:r>
              <a:rPr lang="en-US" dirty="0"/>
              <a:t> to visualize the distribution of the </a:t>
            </a:r>
            <a:r>
              <a:rPr lang="en-US" dirty="0" err="1">
                <a:latin typeface="Courier New" panose="02070309020205020404" pitchFamily="49" charset="0"/>
                <a:cs typeface="Courier New" panose="02070309020205020404" pitchFamily="49" charset="0"/>
              </a:rPr>
              <a:t>area_acre</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pPr lvl="1"/>
            <a:r>
              <a:rPr lang="en-US" dirty="0"/>
              <a:t>Are there outliers present?			</a:t>
            </a:r>
          </a:p>
          <a:p>
            <a:r>
              <a:rPr lang="en-US" dirty="0"/>
              <a:t>Use </a:t>
            </a:r>
            <a:r>
              <a:rPr lang="en-US" dirty="0">
                <a:highlight>
                  <a:srgbClr val="C0C0C0"/>
                </a:highlight>
                <a:latin typeface="Courier New" panose="02070309020205020404" pitchFamily="49" charset="0"/>
                <a:cs typeface="Courier New" panose="02070309020205020404" pitchFamily="49" charset="0"/>
              </a:rPr>
              <a:t>summarize</a:t>
            </a:r>
            <a:r>
              <a:rPr lang="en-US" dirty="0"/>
              <a:t> with the </a:t>
            </a:r>
            <a:r>
              <a:rPr lang="en-US" dirty="0">
                <a:highlight>
                  <a:srgbClr val="C0C0C0"/>
                </a:highlight>
                <a:latin typeface="Courier New" panose="02070309020205020404" pitchFamily="49" charset="0"/>
                <a:cs typeface="Courier New" panose="02070309020205020404" pitchFamily="49" charset="0"/>
              </a:rPr>
              <a:t>detail</a:t>
            </a:r>
            <a:r>
              <a:rPr lang="en-US" dirty="0"/>
              <a:t> option to identify cutoff points for outlying values</a:t>
            </a:r>
          </a:p>
          <a:p>
            <a:pPr lvl="1"/>
            <a:r>
              <a:rPr lang="en-US" dirty="0"/>
              <a:t>What’s the cutoff?</a:t>
            </a:r>
          </a:p>
        </p:txBody>
      </p:sp>
    </p:spTree>
    <p:extLst>
      <p:ext uri="{BB962C8B-B14F-4D97-AF65-F5344CB8AC3E}">
        <p14:creationId xmlns:p14="http://schemas.microsoft.com/office/powerpoint/2010/main" val="302352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0950-3894-14F5-FEB6-3D1CF6552CF4}"/>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6640EE68-DAA1-8D8E-C3F9-773F3FAD69AD}"/>
              </a:ext>
            </a:extLst>
          </p:cNvPr>
          <p:cNvSpPr>
            <a:spLocks noGrp="1"/>
          </p:cNvSpPr>
          <p:nvPr>
            <p:ph idx="1"/>
          </p:nvPr>
        </p:nvSpPr>
        <p:spPr/>
        <p:txBody>
          <a:bodyPr>
            <a:normAutofit/>
          </a:bodyPr>
          <a:lstStyle/>
          <a:p>
            <a:pPr marL="368400" indent="-342900">
              <a:spcBef>
                <a:spcPts val="962"/>
              </a:spcBef>
              <a:tabLst>
                <a:tab pos="401280" algn="l"/>
              </a:tabLst>
            </a:pPr>
            <a:r>
              <a:rPr lang="en-US" sz="1800" dirty="0">
                <a:solidFill>
                  <a:srgbClr val="22373A"/>
                </a:solidFill>
                <a:cs typeface="Georgia"/>
              </a:rPr>
              <a:t>During cleaning exercise, we documented that some variables had outliers. We will now deal with them during construction. </a:t>
            </a:r>
          </a:p>
          <a:p>
            <a:pPr marL="368400" indent="-342900">
              <a:spcBef>
                <a:spcPts val="962"/>
              </a:spcBef>
              <a:tabLst>
                <a:tab pos="401280" algn="l"/>
              </a:tabLst>
            </a:pPr>
            <a:r>
              <a:rPr lang="en-US" sz="1800" b="1" dirty="0">
                <a:solidFill>
                  <a:srgbClr val="22373A"/>
                </a:solidFill>
                <a:cs typeface="Georgia"/>
              </a:rPr>
              <a:t>How to deal with outliers?</a:t>
            </a:r>
          </a:p>
          <a:p>
            <a:pPr marL="857138" lvl="1" indent="-374438">
              <a:spcBef>
                <a:spcPts val="962"/>
              </a:spcBef>
              <a:tabLst>
                <a:tab pos="401280" algn="l"/>
              </a:tabLst>
            </a:pPr>
            <a:r>
              <a:rPr lang="en-US" sz="1800" dirty="0">
                <a:solidFill>
                  <a:srgbClr val="22373A"/>
                </a:solidFill>
                <a:cs typeface="Georgia"/>
              </a:rPr>
              <a:t>This</a:t>
            </a:r>
            <a:r>
              <a:rPr lang="en-US" sz="1800" spc="190" dirty="0">
                <a:solidFill>
                  <a:srgbClr val="22373A"/>
                </a:solidFill>
                <a:cs typeface="Georgia"/>
              </a:rPr>
              <a:t> </a:t>
            </a:r>
            <a:r>
              <a:rPr lang="en-US" sz="1800" spc="-74" dirty="0">
                <a:solidFill>
                  <a:srgbClr val="22373A"/>
                </a:solidFill>
                <a:cs typeface="Georgia"/>
              </a:rPr>
              <a:t>is</a:t>
            </a:r>
            <a:r>
              <a:rPr lang="en-US" sz="1800" spc="201" dirty="0">
                <a:solidFill>
                  <a:srgbClr val="22373A"/>
                </a:solidFill>
                <a:cs typeface="Georgia"/>
              </a:rPr>
              <a:t> </a:t>
            </a:r>
            <a:r>
              <a:rPr lang="en-US" sz="1800" spc="-21" dirty="0">
                <a:solidFill>
                  <a:srgbClr val="22373A"/>
                </a:solidFill>
                <a:cs typeface="Georgia"/>
              </a:rPr>
              <a:t>ultimately</a:t>
            </a:r>
            <a:r>
              <a:rPr lang="en-US" sz="1800" spc="201" dirty="0">
                <a:solidFill>
                  <a:srgbClr val="22373A"/>
                </a:solidFill>
                <a:cs typeface="Georgia"/>
              </a:rPr>
              <a:t> </a:t>
            </a:r>
            <a:r>
              <a:rPr lang="en-US" sz="1800" spc="-32" dirty="0">
                <a:solidFill>
                  <a:srgbClr val="22373A"/>
                </a:solidFill>
                <a:cs typeface="Georgia"/>
              </a:rPr>
              <a:t>the</a:t>
            </a:r>
            <a:r>
              <a:rPr lang="en-US" sz="1800" spc="201" dirty="0">
                <a:solidFill>
                  <a:srgbClr val="22373A"/>
                </a:solidFill>
                <a:cs typeface="Georgia"/>
              </a:rPr>
              <a:t> </a:t>
            </a:r>
            <a:r>
              <a:rPr lang="en-US" sz="1800" spc="-74" dirty="0">
                <a:solidFill>
                  <a:srgbClr val="22373A"/>
                </a:solidFill>
                <a:cs typeface="Georgia"/>
              </a:rPr>
              <a:t>decision</a:t>
            </a:r>
            <a:r>
              <a:rPr lang="en-US" sz="1800" spc="201" dirty="0">
                <a:solidFill>
                  <a:srgbClr val="22373A"/>
                </a:solidFill>
                <a:cs typeface="Georgia"/>
              </a:rPr>
              <a:t> </a:t>
            </a:r>
            <a:r>
              <a:rPr lang="en-US" sz="1800" spc="-85" dirty="0">
                <a:solidFill>
                  <a:srgbClr val="22373A"/>
                </a:solidFill>
                <a:cs typeface="Georgia"/>
              </a:rPr>
              <a:t>of</a:t>
            </a:r>
            <a:r>
              <a:rPr lang="en-US" sz="1800" spc="201" dirty="0">
                <a:solidFill>
                  <a:srgbClr val="22373A"/>
                </a:solidFill>
                <a:cs typeface="Georgia"/>
              </a:rPr>
              <a:t> </a:t>
            </a:r>
            <a:r>
              <a:rPr lang="en-US" sz="1800" spc="-32" dirty="0">
                <a:solidFill>
                  <a:srgbClr val="22373A"/>
                </a:solidFill>
                <a:cs typeface="Georgia"/>
              </a:rPr>
              <a:t>the</a:t>
            </a:r>
            <a:r>
              <a:rPr lang="en-US" sz="1800" spc="201" dirty="0">
                <a:solidFill>
                  <a:srgbClr val="22373A"/>
                </a:solidFill>
                <a:cs typeface="Georgia"/>
              </a:rPr>
              <a:t> </a:t>
            </a:r>
            <a:r>
              <a:rPr lang="en-US" sz="1800" spc="-74" dirty="0">
                <a:solidFill>
                  <a:srgbClr val="22373A"/>
                </a:solidFill>
                <a:cs typeface="Georgia"/>
              </a:rPr>
              <a:t>researcher</a:t>
            </a:r>
            <a:endParaRPr lang="en-US" sz="1800" dirty="0">
              <a:cs typeface="Georgia"/>
            </a:endParaRPr>
          </a:p>
          <a:p>
            <a:pPr marL="857138" lvl="1" indent="-374438">
              <a:spcBef>
                <a:spcPts val="750"/>
              </a:spcBef>
              <a:tabLst>
                <a:tab pos="401280" algn="l"/>
              </a:tabLst>
            </a:pPr>
            <a:r>
              <a:rPr lang="en-US" sz="1800" spc="11" dirty="0">
                <a:solidFill>
                  <a:srgbClr val="22373A"/>
                </a:solidFill>
                <a:cs typeface="Georgia"/>
              </a:rPr>
              <a:t>The</a:t>
            </a:r>
            <a:r>
              <a:rPr lang="en-US" sz="1800" spc="211" dirty="0">
                <a:solidFill>
                  <a:srgbClr val="22373A"/>
                </a:solidFill>
                <a:cs typeface="Georgia"/>
              </a:rPr>
              <a:t> </a:t>
            </a:r>
            <a:r>
              <a:rPr lang="en-US" sz="1800" spc="-53" dirty="0">
                <a:solidFill>
                  <a:srgbClr val="22373A"/>
                </a:solidFill>
                <a:cs typeface="Georgia"/>
              </a:rPr>
              <a:t>goal</a:t>
            </a:r>
            <a:r>
              <a:rPr lang="en-US" sz="1800" spc="211" dirty="0">
                <a:solidFill>
                  <a:srgbClr val="22373A"/>
                </a:solidFill>
                <a:cs typeface="Georgia"/>
              </a:rPr>
              <a:t> </a:t>
            </a:r>
            <a:r>
              <a:rPr lang="en-US" sz="1800" spc="-74" dirty="0">
                <a:solidFill>
                  <a:srgbClr val="22373A"/>
                </a:solidFill>
                <a:cs typeface="Georgia"/>
              </a:rPr>
              <a:t>is</a:t>
            </a:r>
            <a:r>
              <a:rPr lang="en-US" sz="1800" spc="211" dirty="0">
                <a:solidFill>
                  <a:srgbClr val="22373A"/>
                </a:solidFill>
                <a:cs typeface="Georgia"/>
              </a:rPr>
              <a:t> </a:t>
            </a:r>
            <a:r>
              <a:rPr lang="en-US" sz="1800" spc="-11" dirty="0">
                <a:solidFill>
                  <a:srgbClr val="22373A"/>
                </a:solidFill>
                <a:cs typeface="Georgia"/>
              </a:rPr>
              <a:t>to</a:t>
            </a:r>
            <a:r>
              <a:rPr lang="en-US" sz="1800" spc="211" dirty="0">
                <a:solidFill>
                  <a:srgbClr val="22373A"/>
                </a:solidFill>
                <a:cs typeface="Georgia"/>
              </a:rPr>
              <a:t> </a:t>
            </a:r>
            <a:r>
              <a:rPr lang="en-US" sz="1800" spc="-53" dirty="0">
                <a:solidFill>
                  <a:srgbClr val="22373A"/>
                </a:solidFill>
                <a:cs typeface="Georgia"/>
              </a:rPr>
              <a:t>deal</a:t>
            </a:r>
            <a:r>
              <a:rPr lang="en-US" sz="1800" spc="211" dirty="0">
                <a:solidFill>
                  <a:srgbClr val="22373A"/>
                </a:solidFill>
                <a:cs typeface="Georgia"/>
              </a:rPr>
              <a:t> </a:t>
            </a:r>
            <a:r>
              <a:rPr lang="en-US" sz="1800" spc="-21" dirty="0">
                <a:solidFill>
                  <a:srgbClr val="22373A"/>
                </a:solidFill>
                <a:cs typeface="Georgia"/>
              </a:rPr>
              <a:t>with</a:t>
            </a:r>
            <a:r>
              <a:rPr lang="en-US" sz="1800" spc="211" dirty="0">
                <a:solidFill>
                  <a:srgbClr val="22373A"/>
                </a:solidFill>
                <a:cs typeface="Georgia"/>
              </a:rPr>
              <a:t> </a:t>
            </a:r>
            <a:r>
              <a:rPr lang="en-US" sz="1800" spc="-53" dirty="0">
                <a:solidFill>
                  <a:srgbClr val="22373A"/>
                </a:solidFill>
                <a:cs typeface="Georgia"/>
              </a:rPr>
              <a:t>them</a:t>
            </a:r>
            <a:r>
              <a:rPr lang="en-US" sz="1800" spc="211" dirty="0">
                <a:solidFill>
                  <a:srgbClr val="22373A"/>
                </a:solidFill>
                <a:cs typeface="Georgia"/>
              </a:rPr>
              <a:t> </a:t>
            </a:r>
            <a:r>
              <a:rPr lang="en-US" sz="1800" spc="-63" dirty="0">
                <a:solidFill>
                  <a:srgbClr val="22373A"/>
                </a:solidFill>
                <a:cs typeface="Georgia"/>
              </a:rPr>
              <a:t>while</a:t>
            </a:r>
            <a:r>
              <a:rPr lang="en-US" sz="1800" spc="211" dirty="0">
                <a:solidFill>
                  <a:srgbClr val="22373A"/>
                </a:solidFill>
                <a:cs typeface="Georgia"/>
              </a:rPr>
              <a:t> </a:t>
            </a:r>
            <a:r>
              <a:rPr lang="en-US" sz="1800" spc="-74" dirty="0">
                <a:solidFill>
                  <a:srgbClr val="22373A"/>
                </a:solidFill>
                <a:cs typeface="Georgia"/>
              </a:rPr>
              <a:t>losing</a:t>
            </a:r>
            <a:r>
              <a:rPr lang="en-US" sz="1800" spc="211" dirty="0">
                <a:solidFill>
                  <a:srgbClr val="22373A"/>
                </a:solidFill>
                <a:cs typeface="Georgia"/>
              </a:rPr>
              <a:t> </a:t>
            </a:r>
            <a:r>
              <a:rPr lang="en-US" sz="1800" spc="-63" dirty="0">
                <a:solidFill>
                  <a:srgbClr val="22373A"/>
                </a:solidFill>
                <a:cs typeface="Georgia"/>
              </a:rPr>
              <a:t>as</a:t>
            </a:r>
            <a:r>
              <a:rPr lang="en-US" sz="1800" spc="211" dirty="0">
                <a:solidFill>
                  <a:srgbClr val="22373A"/>
                </a:solidFill>
                <a:cs typeface="Georgia"/>
              </a:rPr>
              <a:t> </a:t>
            </a:r>
            <a:r>
              <a:rPr lang="en-US" sz="1800" dirty="0">
                <a:solidFill>
                  <a:srgbClr val="22373A"/>
                </a:solidFill>
                <a:cs typeface="Georgia"/>
              </a:rPr>
              <a:t>little</a:t>
            </a:r>
            <a:r>
              <a:rPr lang="en-US" sz="1800" spc="211" dirty="0">
                <a:solidFill>
                  <a:srgbClr val="22373A"/>
                </a:solidFill>
                <a:cs typeface="Georgia"/>
              </a:rPr>
              <a:t> </a:t>
            </a:r>
            <a:r>
              <a:rPr lang="en-US" sz="1800" spc="-63" dirty="0">
                <a:solidFill>
                  <a:srgbClr val="22373A"/>
                </a:solidFill>
                <a:cs typeface="Georgia"/>
              </a:rPr>
              <a:t>information</a:t>
            </a:r>
            <a:r>
              <a:rPr lang="en-US" sz="1800" spc="222" dirty="0">
                <a:solidFill>
                  <a:srgbClr val="22373A"/>
                </a:solidFill>
                <a:cs typeface="Georgia"/>
              </a:rPr>
              <a:t> </a:t>
            </a:r>
            <a:r>
              <a:rPr lang="en-US" sz="1800" spc="-63" dirty="0">
                <a:solidFill>
                  <a:srgbClr val="22373A"/>
                </a:solidFill>
                <a:cs typeface="Georgia"/>
              </a:rPr>
              <a:t>as</a:t>
            </a:r>
            <a:r>
              <a:rPr lang="en-US" sz="1800" spc="211" dirty="0">
                <a:solidFill>
                  <a:srgbClr val="22373A"/>
                </a:solidFill>
                <a:cs typeface="Georgia"/>
              </a:rPr>
              <a:t> </a:t>
            </a:r>
            <a:r>
              <a:rPr lang="en-US" sz="1800" spc="-63" dirty="0">
                <a:solidFill>
                  <a:srgbClr val="22373A"/>
                </a:solidFill>
                <a:cs typeface="Georgia"/>
              </a:rPr>
              <a:t>possible</a:t>
            </a:r>
            <a:endParaRPr lang="en-US" sz="1800" dirty="0">
              <a:cs typeface="Georgia"/>
            </a:endParaRPr>
          </a:p>
          <a:p>
            <a:pPr marL="1443623" lvl="2" indent="-355649">
              <a:spcBef>
                <a:spcPts val="497"/>
              </a:spcBef>
              <a:tabLst>
                <a:tab pos="987763" algn="l"/>
              </a:tabLst>
            </a:pPr>
            <a:r>
              <a:rPr lang="en-US" sz="1800" spc="-32" dirty="0">
                <a:solidFill>
                  <a:srgbClr val="22373A"/>
                </a:solidFill>
                <a:cs typeface="Georgia"/>
              </a:rPr>
              <a:t>Delete</a:t>
            </a:r>
            <a:r>
              <a:rPr lang="en-US" sz="1800" spc="116" dirty="0">
                <a:solidFill>
                  <a:srgbClr val="22373A"/>
                </a:solidFill>
                <a:cs typeface="Georgia"/>
              </a:rPr>
              <a:t> </a:t>
            </a:r>
            <a:r>
              <a:rPr lang="en-US" sz="1800" spc="-53" dirty="0">
                <a:solidFill>
                  <a:srgbClr val="22373A"/>
                </a:solidFill>
                <a:cs typeface="Georgia"/>
              </a:rPr>
              <a:t>observations</a:t>
            </a:r>
            <a:endParaRPr lang="en-US" sz="1800" dirty="0">
              <a:cs typeface="Georgia"/>
            </a:endParaRPr>
          </a:p>
          <a:p>
            <a:pPr marL="2028767" lvl="3" indent="-339544">
              <a:spcBef>
                <a:spcPts val="761"/>
              </a:spcBef>
              <a:tabLst>
                <a:tab pos="1572909" algn="l"/>
              </a:tabLst>
            </a:pPr>
            <a:r>
              <a:rPr lang="en-US" spc="11" dirty="0">
                <a:solidFill>
                  <a:srgbClr val="22373A"/>
                </a:solidFill>
                <a:cs typeface="Georgia"/>
              </a:rPr>
              <a:t>Almost</a:t>
            </a:r>
            <a:r>
              <a:rPr lang="en-US" spc="190" dirty="0">
                <a:solidFill>
                  <a:srgbClr val="22373A"/>
                </a:solidFill>
                <a:cs typeface="Georgia"/>
              </a:rPr>
              <a:t> </a:t>
            </a:r>
            <a:r>
              <a:rPr lang="en-US" b="1" spc="-32" dirty="0">
                <a:solidFill>
                  <a:srgbClr val="22373A"/>
                </a:solidFill>
                <a:cs typeface="Georgia"/>
              </a:rPr>
              <a:t>never</a:t>
            </a:r>
            <a:r>
              <a:rPr lang="en-US" spc="201" dirty="0">
                <a:solidFill>
                  <a:srgbClr val="22373A"/>
                </a:solidFill>
                <a:cs typeface="Georgia"/>
              </a:rPr>
              <a:t> </a:t>
            </a:r>
            <a:r>
              <a:rPr lang="en-US" spc="-32" dirty="0">
                <a:solidFill>
                  <a:srgbClr val="22373A"/>
                </a:solidFill>
                <a:cs typeface="Georgia"/>
              </a:rPr>
              <a:t>desired</a:t>
            </a:r>
            <a:r>
              <a:rPr lang="en-US" spc="201" dirty="0">
                <a:solidFill>
                  <a:srgbClr val="22373A"/>
                </a:solidFill>
                <a:cs typeface="Georgia"/>
              </a:rPr>
              <a:t> </a:t>
            </a:r>
            <a:r>
              <a:rPr lang="en-US" spc="-21" dirty="0">
                <a:solidFill>
                  <a:srgbClr val="22373A"/>
                </a:solidFill>
                <a:cs typeface="Georgia"/>
              </a:rPr>
              <a:t>as</a:t>
            </a:r>
            <a:r>
              <a:rPr lang="en-US" spc="201" dirty="0">
                <a:solidFill>
                  <a:srgbClr val="22373A"/>
                </a:solidFill>
                <a:cs typeface="Georgia"/>
              </a:rPr>
              <a:t> </a:t>
            </a:r>
            <a:r>
              <a:rPr lang="en-US" spc="42" dirty="0">
                <a:solidFill>
                  <a:srgbClr val="22373A"/>
                </a:solidFill>
                <a:cs typeface="Georgia"/>
              </a:rPr>
              <a:t>it</a:t>
            </a:r>
            <a:r>
              <a:rPr lang="en-US" spc="201" dirty="0">
                <a:solidFill>
                  <a:srgbClr val="22373A"/>
                </a:solidFill>
                <a:cs typeface="Georgia"/>
              </a:rPr>
              <a:t> </a:t>
            </a:r>
            <a:r>
              <a:rPr lang="en-US" spc="-53" dirty="0">
                <a:solidFill>
                  <a:srgbClr val="22373A"/>
                </a:solidFill>
                <a:cs typeface="Georgia"/>
              </a:rPr>
              <a:t>loses</a:t>
            </a:r>
            <a:r>
              <a:rPr lang="en-US" spc="201" dirty="0">
                <a:solidFill>
                  <a:srgbClr val="22373A"/>
                </a:solidFill>
                <a:cs typeface="Georgia"/>
              </a:rPr>
              <a:t> </a:t>
            </a:r>
            <a:r>
              <a:rPr lang="en-US" spc="11" dirty="0">
                <a:solidFill>
                  <a:srgbClr val="22373A"/>
                </a:solidFill>
                <a:cs typeface="Georgia"/>
              </a:rPr>
              <a:t>a</a:t>
            </a:r>
            <a:r>
              <a:rPr lang="en-US" spc="201" dirty="0">
                <a:solidFill>
                  <a:srgbClr val="22373A"/>
                </a:solidFill>
                <a:cs typeface="Georgia"/>
              </a:rPr>
              <a:t> </a:t>
            </a:r>
            <a:r>
              <a:rPr lang="en-US" spc="11" dirty="0">
                <a:solidFill>
                  <a:srgbClr val="22373A"/>
                </a:solidFill>
                <a:cs typeface="Georgia"/>
              </a:rPr>
              <a:t>lot</a:t>
            </a:r>
            <a:r>
              <a:rPr lang="en-US" spc="201" dirty="0">
                <a:solidFill>
                  <a:srgbClr val="22373A"/>
                </a:solidFill>
                <a:cs typeface="Georgia"/>
              </a:rPr>
              <a:t> </a:t>
            </a:r>
            <a:r>
              <a:rPr lang="en-US" spc="-42" dirty="0">
                <a:solidFill>
                  <a:srgbClr val="22373A"/>
                </a:solidFill>
                <a:cs typeface="Georgia"/>
              </a:rPr>
              <a:t>of</a:t>
            </a:r>
            <a:r>
              <a:rPr lang="en-US" spc="201" dirty="0">
                <a:solidFill>
                  <a:srgbClr val="22373A"/>
                </a:solidFill>
                <a:cs typeface="Georgia"/>
              </a:rPr>
              <a:t> </a:t>
            </a:r>
            <a:r>
              <a:rPr lang="en-US" spc="-21" dirty="0">
                <a:solidFill>
                  <a:srgbClr val="22373A"/>
                </a:solidFill>
                <a:cs typeface="Georgia"/>
              </a:rPr>
              <a:t>information</a:t>
            </a:r>
            <a:r>
              <a:rPr lang="en-US" spc="201" dirty="0">
                <a:solidFill>
                  <a:srgbClr val="22373A"/>
                </a:solidFill>
                <a:cs typeface="Georgia"/>
              </a:rPr>
              <a:t> </a:t>
            </a:r>
            <a:r>
              <a:rPr lang="en-US" spc="-32" dirty="0">
                <a:solidFill>
                  <a:srgbClr val="22373A"/>
                </a:solidFill>
                <a:cs typeface="Georgia"/>
              </a:rPr>
              <a:t>in</a:t>
            </a:r>
            <a:r>
              <a:rPr lang="en-US" spc="201" dirty="0">
                <a:solidFill>
                  <a:srgbClr val="22373A"/>
                </a:solidFill>
                <a:cs typeface="Georgia"/>
              </a:rPr>
              <a:t> </a:t>
            </a:r>
            <a:r>
              <a:rPr lang="en-US" spc="-21" dirty="0">
                <a:solidFill>
                  <a:srgbClr val="22373A"/>
                </a:solidFill>
                <a:cs typeface="Georgia"/>
              </a:rPr>
              <a:t>variables</a:t>
            </a:r>
            <a:r>
              <a:rPr lang="en-US" spc="201" dirty="0">
                <a:solidFill>
                  <a:srgbClr val="22373A"/>
                </a:solidFill>
                <a:cs typeface="Georgia"/>
              </a:rPr>
              <a:t> </a:t>
            </a:r>
            <a:r>
              <a:rPr lang="en-US" spc="42" dirty="0">
                <a:solidFill>
                  <a:srgbClr val="22373A"/>
                </a:solidFill>
                <a:cs typeface="Georgia"/>
              </a:rPr>
              <a:t>that</a:t>
            </a:r>
            <a:r>
              <a:rPr lang="en-US" spc="201" dirty="0">
                <a:solidFill>
                  <a:srgbClr val="22373A"/>
                </a:solidFill>
                <a:cs typeface="Georgia"/>
              </a:rPr>
              <a:t> </a:t>
            </a:r>
            <a:r>
              <a:rPr lang="en-US" spc="-53" dirty="0">
                <a:solidFill>
                  <a:srgbClr val="22373A"/>
                </a:solidFill>
                <a:cs typeface="Georgia"/>
              </a:rPr>
              <a:t>were</a:t>
            </a:r>
            <a:r>
              <a:rPr lang="en-US" spc="201" dirty="0">
                <a:solidFill>
                  <a:srgbClr val="22373A"/>
                </a:solidFill>
                <a:cs typeface="Georgia"/>
              </a:rPr>
              <a:t> </a:t>
            </a:r>
            <a:r>
              <a:rPr lang="en-US" spc="-11" dirty="0">
                <a:solidFill>
                  <a:srgbClr val="22373A"/>
                </a:solidFill>
                <a:cs typeface="Georgia"/>
              </a:rPr>
              <a:t>correct</a:t>
            </a:r>
            <a:endParaRPr lang="en-US" dirty="0">
              <a:cs typeface="Georgia"/>
            </a:endParaRPr>
          </a:p>
          <a:p>
            <a:pPr marL="1443623" lvl="2" indent="-355649">
              <a:spcBef>
                <a:spcPts val="592"/>
              </a:spcBef>
              <a:tabLst>
                <a:tab pos="987763" algn="l"/>
              </a:tabLst>
            </a:pPr>
            <a:r>
              <a:rPr lang="en-US" sz="1800" spc="-32" dirty="0">
                <a:solidFill>
                  <a:srgbClr val="22373A"/>
                </a:solidFill>
                <a:cs typeface="Georgia"/>
              </a:rPr>
              <a:t>Delete</a:t>
            </a:r>
            <a:r>
              <a:rPr lang="en-US" sz="1800" spc="190" dirty="0">
                <a:solidFill>
                  <a:srgbClr val="22373A"/>
                </a:solidFill>
                <a:cs typeface="Georgia"/>
              </a:rPr>
              <a:t> </a:t>
            </a:r>
            <a:r>
              <a:rPr lang="en-US" sz="1800" spc="-53" dirty="0">
                <a:solidFill>
                  <a:srgbClr val="22373A"/>
                </a:solidFill>
                <a:cs typeface="Georgia"/>
              </a:rPr>
              <a:t>specific</a:t>
            </a:r>
            <a:r>
              <a:rPr lang="en-US" sz="1800" spc="190" dirty="0">
                <a:solidFill>
                  <a:srgbClr val="22373A"/>
                </a:solidFill>
                <a:cs typeface="Georgia"/>
              </a:rPr>
              <a:t> </a:t>
            </a:r>
            <a:r>
              <a:rPr lang="en-US" sz="1800" dirty="0">
                <a:solidFill>
                  <a:srgbClr val="22373A"/>
                </a:solidFill>
                <a:cs typeface="Georgia"/>
              </a:rPr>
              <a:t>data</a:t>
            </a:r>
            <a:r>
              <a:rPr lang="en-US" sz="1800" spc="190" dirty="0">
                <a:solidFill>
                  <a:srgbClr val="22373A"/>
                </a:solidFill>
                <a:cs typeface="Georgia"/>
              </a:rPr>
              <a:t> </a:t>
            </a:r>
            <a:r>
              <a:rPr lang="en-US" sz="1800" spc="-32" dirty="0">
                <a:solidFill>
                  <a:srgbClr val="22373A"/>
                </a:solidFill>
                <a:cs typeface="Georgia"/>
              </a:rPr>
              <a:t>point</a:t>
            </a:r>
            <a:r>
              <a:rPr lang="en-US" sz="1800" spc="190" dirty="0">
                <a:solidFill>
                  <a:srgbClr val="22373A"/>
                </a:solidFill>
                <a:cs typeface="Georgia"/>
              </a:rPr>
              <a:t> </a:t>
            </a:r>
            <a:r>
              <a:rPr lang="en-US" sz="1800" spc="-21" dirty="0">
                <a:solidFill>
                  <a:srgbClr val="22373A"/>
                </a:solidFill>
                <a:cs typeface="Georgia"/>
              </a:rPr>
              <a:t>(i.e.,</a:t>
            </a:r>
            <a:r>
              <a:rPr lang="en-US" sz="1800" spc="412" dirty="0">
                <a:solidFill>
                  <a:srgbClr val="22373A"/>
                </a:solidFill>
                <a:cs typeface="Georgia"/>
              </a:rPr>
              <a:t> </a:t>
            </a:r>
            <a:r>
              <a:rPr lang="en-US" sz="1800" spc="-53" dirty="0">
                <a:solidFill>
                  <a:srgbClr val="22373A"/>
                </a:solidFill>
                <a:cs typeface="Georgia"/>
              </a:rPr>
              <a:t>replace</a:t>
            </a:r>
            <a:r>
              <a:rPr lang="en-US" sz="1800" spc="190" dirty="0">
                <a:solidFill>
                  <a:srgbClr val="22373A"/>
                </a:solidFill>
                <a:cs typeface="Georgia"/>
              </a:rPr>
              <a:t> </a:t>
            </a:r>
            <a:r>
              <a:rPr lang="en-US" sz="1800" dirty="0">
                <a:solidFill>
                  <a:srgbClr val="22373A"/>
                </a:solidFill>
                <a:cs typeface="Georgia"/>
              </a:rPr>
              <a:t>to</a:t>
            </a:r>
            <a:r>
              <a:rPr lang="en-US" sz="1800" spc="190" dirty="0">
                <a:solidFill>
                  <a:srgbClr val="22373A"/>
                </a:solidFill>
                <a:cs typeface="Georgia"/>
              </a:rPr>
              <a:t> </a:t>
            </a:r>
            <a:r>
              <a:rPr lang="en-US" sz="1800" spc="-53" dirty="0">
                <a:solidFill>
                  <a:srgbClr val="22373A"/>
                </a:solidFill>
                <a:cs typeface="Georgia"/>
              </a:rPr>
              <a:t>missing)</a:t>
            </a:r>
            <a:endParaRPr lang="en-US" sz="1800" dirty="0">
              <a:cs typeface="Georgia"/>
            </a:endParaRPr>
          </a:p>
          <a:p>
            <a:pPr marL="2028767" marR="214732" lvl="3" indent="-339544">
              <a:lnSpc>
                <a:spcPct val="116700"/>
              </a:lnSpc>
              <a:spcBef>
                <a:spcPts val="380"/>
              </a:spcBef>
              <a:tabLst>
                <a:tab pos="1572909" algn="l"/>
              </a:tabLst>
            </a:pPr>
            <a:r>
              <a:rPr lang="en-US" spc="-21" dirty="0">
                <a:solidFill>
                  <a:srgbClr val="22373A"/>
                </a:solidFill>
                <a:cs typeface="Georgia"/>
              </a:rPr>
              <a:t>Frequently</a:t>
            </a:r>
            <a:r>
              <a:rPr lang="en-US" spc="201" dirty="0">
                <a:solidFill>
                  <a:srgbClr val="22373A"/>
                </a:solidFill>
                <a:cs typeface="Georgia"/>
              </a:rPr>
              <a:t> </a:t>
            </a:r>
            <a:r>
              <a:rPr lang="en-US" spc="-42" dirty="0">
                <a:solidFill>
                  <a:srgbClr val="22373A"/>
                </a:solidFill>
                <a:cs typeface="Georgia"/>
              </a:rPr>
              <a:t>used</a:t>
            </a:r>
            <a:r>
              <a:rPr lang="en-US" spc="211" dirty="0">
                <a:solidFill>
                  <a:srgbClr val="22373A"/>
                </a:solidFill>
                <a:cs typeface="Georgia"/>
              </a:rPr>
              <a:t> </a:t>
            </a:r>
            <a:r>
              <a:rPr lang="en-US" spc="32" dirty="0">
                <a:solidFill>
                  <a:srgbClr val="22373A"/>
                </a:solidFill>
                <a:cs typeface="Georgia"/>
              </a:rPr>
              <a:t>but</a:t>
            </a:r>
            <a:r>
              <a:rPr lang="en-US" spc="211" dirty="0">
                <a:solidFill>
                  <a:srgbClr val="22373A"/>
                </a:solidFill>
                <a:cs typeface="Georgia"/>
              </a:rPr>
              <a:t> </a:t>
            </a:r>
            <a:r>
              <a:rPr lang="en-US" dirty="0">
                <a:solidFill>
                  <a:srgbClr val="22373A"/>
                </a:solidFill>
                <a:cs typeface="Georgia"/>
              </a:rPr>
              <a:t>the</a:t>
            </a:r>
            <a:r>
              <a:rPr lang="en-US" spc="211" dirty="0">
                <a:solidFill>
                  <a:srgbClr val="22373A"/>
                </a:solidFill>
                <a:cs typeface="Georgia"/>
              </a:rPr>
              <a:t> </a:t>
            </a:r>
            <a:r>
              <a:rPr lang="en-US" spc="-21" dirty="0">
                <a:solidFill>
                  <a:srgbClr val="22373A"/>
                </a:solidFill>
                <a:cs typeface="Georgia"/>
              </a:rPr>
              <a:t>observation</a:t>
            </a:r>
            <a:r>
              <a:rPr lang="en-US" spc="201" dirty="0">
                <a:solidFill>
                  <a:srgbClr val="22373A"/>
                </a:solidFill>
                <a:cs typeface="Georgia"/>
              </a:rPr>
              <a:t> </a:t>
            </a:r>
            <a:r>
              <a:rPr lang="en-US" spc="-32" dirty="0">
                <a:solidFill>
                  <a:srgbClr val="22373A"/>
                </a:solidFill>
                <a:cs typeface="Georgia"/>
              </a:rPr>
              <a:t>would</a:t>
            </a:r>
            <a:r>
              <a:rPr lang="en-US" spc="211" dirty="0">
                <a:solidFill>
                  <a:srgbClr val="22373A"/>
                </a:solidFill>
                <a:cs typeface="Georgia"/>
              </a:rPr>
              <a:t> </a:t>
            </a:r>
            <a:r>
              <a:rPr lang="en-US" dirty="0">
                <a:solidFill>
                  <a:srgbClr val="22373A"/>
                </a:solidFill>
                <a:cs typeface="Georgia"/>
              </a:rPr>
              <a:t>be</a:t>
            </a:r>
            <a:r>
              <a:rPr lang="en-US" spc="211" dirty="0">
                <a:solidFill>
                  <a:srgbClr val="22373A"/>
                </a:solidFill>
                <a:cs typeface="Georgia"/>
              </a:rPr>
              <a:t> </a:t>
            </a:r>
            <a:r>
              <a:rPr lang="en-US" spc="-21" dirty="0">
                <a:solidFill>
                  <a:srgbClr val="22373A"/>
                </a:solidFill>
                <a:cs typeface="Georgia"/>
              </a:rPr>
              <a:t>dropped</a:t>
            </a:r>
            <a:r>
              <a:rPr lang="en-US" spc="211" dirty="0">
                <a:solidFill>
                  <a:srgbClr val="22373A"/>
                </a:solidFill>
                <a:cs typeface="Georgia"/>
              </a:rPr>
              <a:t> </a:t>
            </a:r>
            <a:r>
              <a:rPr lang="en-US" spc="-32" dirty="0">
                <a:solidFill>
                  <a:srgbClr val="22373A"/>
                </a:solidFill>
                <a:cs typeface="Georgia"/>
              </a:rPr>
              <a:t>in</a:t>
            </a:r>
            <a:r>
              <a:rPr lang="en-US" spc="211" dirty="0">
                <a:solidFill>
                  <a:srgbClr val="22373A"/>
                </a:solidFill>
                <a:cs typeface="Georgia"/>
              </a:rPr>
              <a:t> </a:t>
            </a:r>
            <a:r>
              <a:rPr lang="en-US" spc="-42" dirty="0">
                <a:solidFill>
                  <a:srgbClr val="22373A"/>
                </a:solidFill>
                <a:cs typeface="Georgia"/>
              </a:rPr>
              <a:t>regressions</a:t>
            </a:r>
            <a:r>
              <a:rPr lang="en-US" spc="201" dirty="0">
                <a:solidFill>
                  <a:srgbClr val="22373A"/>
                </a:solidFill>
                <a:cs typeface="Georgia"/>
              </a:rPr>
              <a:t> </a:t>
            </a:r>
            <a:r>
              <a:rPr lang="en-US" spc="-32" dirty="0">
                <a:solidFill>
                  <a:srgbClr val="22373A"/>
                </a:solidFill>
                <a:cs typeface="Georgia"/>
              </a:rPr>
              <a:t>using</a:t>
            </a:r>
            <a:r>
              <a:rPr lang="en-US" spc="211" dirty="0">
                <a:solidFill>
                  <a:srgbClr val="22373A"/>
                </a:solidFill>
                <a:cs typeface="Georgia"/>
              </a:rPr>
              <a:t> </a:t>
            </a:r>
            <a:r>
              <a:rPr lang="en-US" spc="42" dirty="0">
                <a:solidFill>
                  <a:srgbClr val="22373A"/>
                </a:solidFill>
                <a:cs typeface="Georgia"/>
              </a:rPr>
              <a:t>that </a:t>
            </a:r>
            <a:r>
              <a:rPr lang="en-US" spc="-423" dirty="0">
                <a:solidFill>
                  <a:srgbClr val="22373A"/>
                </a:solidFill>
                <a:cs typeface="Georgia"/>
              </a:rPr>
              <a:t> </a:t>
            </a:r>
            <a:r>
              <a:rPr lang="en-US" spc="-11" dirty="0">
                <a:solidFill>
                  <a:srgbClr val="22373A"/>
                </a:solidFill>
                <a:cs typeface="Georgia"/>
              </a:rPr>
              <a:t>variable</a:t>
            </a:r>
            <a:endParaRPr lang="en-US" dirty="0">
              <a:cs typeface="Georgia"/>
            </a:endParaRPr>
          </a:p>
          <a:p>
            <a:pPr marL="986423" marR="171785" lvl="1" indent="-355649">
              <a:lnSpc>
                <a:spcPct val="114599"/>
              </a:lnSpc>
              <a:spcBef>
                <a:spcPts val="465"/>
              </a:spcBef>
              <a:buChar char="•"/>
              <a:tabLst>
                <a:tab pos="987763" algn="l"/>
              </a:tabLst>
            </a:pPr>
            <a:r>
              <a:rPr lang="en-US" sz="1800" b="1" spc="-32" dirty="0" err="1">
                <a:solidFill>
                  <a:srgbClr val="22373A"/>
                </a:solidFill>
                <a:cs typeface="Georgia"/>
              </a:rPr>
              <a:t>Winsorization</a:t>
            </a:r>
            <a:r>
              <a:rPr lang="en-US" sz="1800" spc="190" dirty="0">
                <a:solidFill>
                  <a:srgbClr val="22373A"/>
                </a:solidFill>
                <a:cs typeface="Georgia"/>
              </a:rPr>
              <a:t> </a:t>
            </a:r>
            <a:r>
              <a:rPr lang="en-US" sz="1800" spc="-63" dirty="0">
                <a:solidFill>
                  <a:srgbClr val="22373A"/>
                </a:solidFill>
                <a:cs typeface="Georgia"/>
              </a:rPr>
              <a:t>is</a:t>
            </a:r>
            <a:r>
              <a:rPr lang="en-US" sz="1800" spc="190" dirty="0">
                <a:solidFill>
                  <a:srgbClr val="22373A"/>
                </a:solidFill>
                <a:cs typeface="Georgia"/>
              </a:rPr>
              <a:t> </a:t>
            </a:r>
            <a:r>
              <a:rPr lang="en-US" sz="1800" spc="-21" dirty="0">
                <a:solidFill>
                  <a:srgbClr val="22373A"/>
                </a:solidFill>
                <a:cs typeface="Georgia"/>
              </a:rPr>
              <a:t>a</a:t>
            </a:r>
            <a:r>
              <a:rPr lang="en-US" sz="1800" spc="190" dirty="0">
                <a:solidFill>
                  <a:srgbClr val="22373A"/>
                </a:solidFill>
                <a:cs typeface="Georgia"/>
              </a:rPr>
              <a:t> </a:t>
            </a:r>
            <a:r>
              <a:rPr lang="en-US" sz="1800" spc="-42" dirty="0">
                <a:solidFill>
                  <a:srgbClr val="22373A"/>
                </a:solidFill>
                <a:cs typeface="Georgia"/>
              </a:rPr>
              <a:t>method</a:t>
            </a:r>
            <a:r>
              <a:rPr lang="en-US" sz="1800" spc="190" dirty="0">
                <a:solidFill>
                  <a:srgbClr val="22373A"/>
                </a:solidFill>
                <a:cs typeface="Georgia"/>
              </a:rPr>
              <a:t> </a:t>
            </a:r>
            <a:r>
              <a:rPr lang="en-US" sz="1800" spc="-85" dirty="0">
                <a:solidFill>
                  <a:srgbClr val="22373A"/>
                </a:solidFill>
                <a:cs typeface="Georgia"/>
              </a:rPr>
              <a:t>where</a:t>
            </a:r>
            <a:r>
              <a:rPr lang="en-US" sz="1800" spc="201" dirty="0">
                <a:solidFill>
                  <a:srgbClr val="22373A"/>
                </a:solidFill>
                <a:cs typeface="Georgia"/>
              </a:rPr>
              <a:t> </a:t>
            </a:r>
            <a:r>
              <a:rPr lang="en-US" sz="1800" spc="-53" dirty="0">
                <a:solidFill>
                  <a:srgbClr val="22373A"/>
                </a:solidFill>
                <a:cs typeface="Georgia"/>
              </a:rPr>
              <a:t>observations</a:t>
            </a:r>
            <a:r>
              <a:rPr lang="en-US" sz="1800" spc="190" dirty="0">
                <a:solidFill>
                  <a:srgbClr val="22373A"/>
                </a:solidFill>
                <a:cs typeface="Georgia"/>
              </a:rPr>
              <a:t> </a:t>
            </a:r>
            <a:r>
              <a:rPr lang="en-US" sz="1800" spc="-53" dirty="0">
                <a:solidFill>
                  <a:srgbClr val="22373A"/>
                </a:solidFill>
                <a:cs typeface="Georgia"/>
              </a:rPr>
              <a:t>are</a:t>
            </a:r>
            <a:r>
              <a:rPr lang="en-US" sz="1800" spc="190" dirty="0">
                <a:solidFill>
                  <a:srgbClr val="22373A"/>
                </a:solidFill>
                <a:cs typeface="Georgia"/>
              </a:rPr>
              <a:t> </a:t>
            </a:r>
            <a:r>
              <a:rPr lang="en-US" sz="1800" spc="-32" dirty="0">
                <a:solidFill>
                  <a:srgbClr val="22373A"/>
                </a:solidFill>
                <a:cs typeface="Georgia"/>
              </a:rPr>
              <a:t>not</a:t>
            </a:r>
            <a:r>
              <a:rPr lang="en-US" sz="1800" spc="190" dirty="0">
                <a:solidFill>
                  <a:srgbClr val="22373A"/>
                </a:solidFill>
                <a:cs typeface="Georgia"/>
              </a:rPr>
              <a:t> </a:t>
            </a:r>
            <a:r>
              <a:rPr lang="en-US" sz="1800" spc="-42" dirty="0">
                <a:solidFill>
                  <a:srgbClr val="22373A"/>
                </a:solidFill>
                <a:cs typeface="Georgia"/>
              </a:rPr>
              <a:t>dropped,</a:t>
            </a:r>
            <a:r>
              <a:rPr lang="en-US" sz="1800" spc="201" dirty="0">
                <a:solidFill>
                  <a:srgbClr val="22373A"/>
                </a:solidFill>
                <a:cs typeface="Georgia"/>
              </a:rPr>
              <a:t> </a:t>
            </a:r>
            <a:r>
              <a:rPr lang="en-US" sz="1800" spc="-42" dirty="0">
                <a:solidFill>
                  <a:srgbClr val="22373A"/>
                </a:solidFill>
                <a:cs typeface="Georgia"/>
              </a:rPr>
              <a:t>neither</a:t>
            </a:r>
            <a:r>
              <a:rPr lang="en-US" sz="1800" spc="190" dirty="0">
                <a:solidFill>
                  <a:srgbClr val="22373A"/>
                </a:solidFill>
                <a:cs typeface="Georgia"/>
              </a:rPr>
              <a:t> </a:t>
            </a:r>
            <a:r>
              <a:rPr lang="en-US" sz="1800" spc="-74" dirty="0">
                <a:solidFill>
                  <a:srgbClr val="22373A"/>
                </a:solidFill>
                <a:cs typeface="Georgia"/>
              </a:rPr>
              <a:t>from</a:t>
            </a:r>
            <a:r>
              <a:rPr lang="en-US" sz="1800" spc="190" dirty="0">
                <a:solidFill>
                  <a:srgbClr val="22373A"/>
                </a:solidFill>
                <a:cs typeface="Georgia"/>
              </a:rPr>
              <a:t> </a:t>
            </a:r>
            <a:r>
              <a:rPr lang="en-US" sz="1800" spc="-21" dirty="0">
                <a:solidFill>
                  <a:srgbClr val="22373A"/>
                </a:solidFill>
                <a:cs typeface="Georgia"/>
              </a:rPr>
              <a:t>the </a:t>
            </a:r>
            <a:r>
              <a:rPr lang="en-US" sz="1800" spc="-476" dirty="0">
                <a:solidFill>
                  <a:srgbClr val="22373A"/>
                </a:solidFill>
                <a:cs typeface="Georgia"/>
              </a:rPr>
              <a:t> </a:t>
            </a:r>
            <a:r>
              <a:rPr lang="en-US" sz="1800" dirty="0">
                <a:solidFill>
                  <a:srgbClr val="22373A"/>
                </a:solidFill>
                <a:cs typeface="Georgia"/>
              </a:rPr>
              <a:t>data</a:t>
            </a:r>
            <a:r>
              <a:rPr lang="en-US" sz="1800" spc="180" dirty="0">
                <a:solidFill>
                  <a:srgbClr val="22373A"/>
                </a:solidFill>
                <a:cs typeface="Georgia"/>
              </a:rPr>
              <a:t> </a:t>
            </a:r>
            <a:r>
              <a:rPr lang="en-US" sz="1800" spc="-32" dirty="0">
                <a:solidFill>
                  <a:srgbClr val="22373A"/>
                </a:solidFill>
                <a:cs typeface="Georgia"/>
              </a:rPr>
              <a:t>set</a:t>
            </a:r>
            <a:r>
              <a:rPr lang="en-US" sz="1800" spc="190" dirty="0">
                <a:solidFill>
                  <a:srgbClr val="22373A"/>
                </a:solidFill>
                <a:cs typeface="Georgia"/>
              </a:rPr>
              <a:t> </a:t>
            </a:r>
            <a:r>
              <a:rPr lang="en-US" sz="1800" spc="-63" dirty="0">
                <a:solidFill>
                  <a:srgbClr val="22373A"/>
                </a:solidFill>
                <a:cs typeface="Georgia"/>
              </a:rPr>
              <a:t>or</a:t>
            </a:r>
            <a:r>
              <a:rPr lang="en-US" sz="1800" spc="190" dirty="0">
                <a:solidFill>
                  <a:srgbClr val="22373A"/>
                </a:solidFill>
                <a:cs typeface="Georgia"/>
              </a:rPr>
              <a:t> </a:t>
            </a:r>
            <a:r>
              <a:rPr lang="en-US" sz="1800" spc="-74" dirty="0">
                <a:solidFill>
                  <a:srgbClr val="22373A"/>
                </a:solidFill>
                <a:cs typeface="Georgia"/>
              </a:rPr>
              <a:t>from</a:t>
            </a:r>
            <a:r>
              <a:rPr lang="en-US" sz="1800" spc="190" dirty="0">
                <a:solidFill>
                  <a:srgbClr val="22373A"/>
                </a:solidFill>
                <a:cs typeface="Georgia"/>
              </a:rPr>
              <a:t> </a:t>
            </a:r>
            <a:r>
              <a:rPr lang="en-US" sz="1800" spc="-74" dirty="0">
                <a:solidFill>
                  <a:srgbClr val="22373A"/>
                </a:solidFill>
                <a:cs typeface="Georgia"/>
              </a:rPr>
              <a:t>regressions</a:t>
            </a:r>
            <a:endParaRPr lang="en-US" sz="1800" dirty="0">
              <a:cs typeface="Georgia"/>
            </a:endParaRPr>
          </a:p>
          <a:p>
            <a:endParaRPr lang="en-US" dirty="0"/>
          </a:p>
        </p:txBody>
      </p:sp>
    </p:spTree>
    <p:extLst>
      <p:ext uri="{BB962C8B-B14F-4D97-AF65-F5344CB8AC3E}">
        <p14:creationId xmlns:p14="http://schemas.microsoft.com/office/powerpoint/2010/main" val="3652140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570A-F474-E6A5-4D6F-C30E1AA49D6F}"/>
              </a:ext>
            </a:extLst>
          </p:cNvPr>
          <p:cNvSpPr>
            <a:spLocks noGrp="1"/>
          </p:cNvSpPr>
          <p:nvPr>
            <p:ph type="title"/>
          </p:nvPr>
        </p:nvSpPr>
        <p:spPr/>
        <p:txBody>
          <a:bodyPr/>
          <a:lstStyle/>
          <a:p>
            <a:r>
              <a:rPr lang="en-US" dirty="0" err="1"/>
              <a:t>Winsorization</a:t>
            </a:r>
            <a:endParaRPr lang="en-US" dirty="0"/>
          </a:p>
        </p:txBody>
      </p:sp>
      <p:sp>
        <p:nvSpPr>
          <p:cNvPr id="3" name="Content Placeholder 2">
            <a:extLst>
              <a:ext uri="{FF2B5EF4-FFF2-40B4-BE49-F238E27FC236}">
                <a16:creationId xmlns:a16="http://schemas.microsoft.com/office/drawing/2014/main" id="{9D1C1EDC-7EF8-CB5E-2C47-9D85C12206A7}"/>
              </a:ext>
            </a:extLst>
          </p:cNvPr>
          <p:cNvSpPr>
            <a:spLocks noGrp="1"/>
          </p:cNvSpPr>
          <p:nvPr>
            <p:ph idx="1"/>
          </p:nvPr>
        </p:nvSpPr>
        <p:spPr/>
        <p:txBody>
          <a:bodyPr>
            <a:normAutofit fontScale="92500" lnSpcReduction="10000"/>
          </a:bodyPr>
          <a:lstStyle/>
          <a:p>
            <a:pPr marL="399938" indent="-374438">
              <a:spcBef>
                <a:spcPts val="1342"/>
              </a:spcBef>
              <a:buChar char="•"/>
              <a:tabLst>
                <a:tab pos="401280" algn="l"/>
              </a:tabLst>
            </a:pPr>
            <a:r>
              <a:rPr lang="en-US" sz="2800" dirty="0">
                <a:solidFill>
                  <a:srgbClr val="22373A"/>
                </a:solidFill>
                <a:cs typeface="Georgia"/>
              </a:rPr>
              <a:t>This</a:t>
            </a:r>
            <a:r>
              <a:rPr lang="en-US" sz="2800" spc="201" dirty="0">
                <a:solidFill>
                  <a:srgbClr val="22373A"/>
                </a:solidFill>
                <a:cs typeface="Georgia"/>
              </a:rPr>
              <a:t> </a:t>
            </a:r>
            <a:r>
              <a:rPr lang="en-US" sz="2800" spc="-53" dirty="0">
                <a:solidFill>
                  <a:srgbClr val="22373A"/>
                </a:solidFill>
                <a:cs typeface="Georgia"/>
              </a:rPr>
              <a:t>method</a:t>
            </a:r>
            <a:r>
              <a:rPr lang="en-US" sz="2800" spc="211" dirty="0">
                <a:solidFill>
                  <a:srgbClr val="22373A"/>
                </a:solidFill>
                <a:cs typeface="Georgia"/>
              </a:rPr>
              <a:t> </a:t>
            </a:r>
            <a:r>
              <a:rPr lang="en-US" sz="2800" spc="-85" dirty="0">
                <a:solidFill>
                  <a:srgbClr val="22373A"/>
                </a:solidFill>
                <a:cs typeface="Georgia"/>
              </a:rPr>
              <a:t>assumes</a:t>
            </a:r>
            <a:r>
              <a:rPr lang="en-US" sz="2800" spc="201" dirty="0">
                <a:solidFill>
                  <a:srgbClr val="22373A"/>
                </a:solidFill>
                <a:cs typeface="Georgia"/>
              </a:rPr>
              <a:t> </a:t>
            </a:r>
            <a:r>
              <a:rPr lang="en-US" sz="2800" spc="21" dirty="0">
                <a:solidFill>
                  <a:srgbClr val="22373A"/>
                </a:solidFill>
                <a:cs typeface="Georgia"/>
              </a:rPr>
              <a:t>that</a:t>
            </a:r>
            <a:r>
              <a:rPr lang="en-US" sz="2800" spc="211" dirty="0">
                <a:solidFill>
                  <a:srgbClr val="22373A"/>
                </a:solidFill>
                <a:cs typeface="Georgia"/>
              </a:rPr>
              <a:t> </a:t>
            </a:r>
            <a:r>
              <a:rPr lang="en-US" sz="2800" spc="-63" dirty="0">
                <a:solidFill>
                  <a:srgbClr val="22373A"/>
                </a:solidFill>
                <a:cs typeface="Georgia"/>
              </a:rPr>
              <a:t>an</a:t>
            </a:r>
            <a:r>
              <a:rPr lang="en-US" sz="2800" spc="201" dirty="0">
                <a:solidFill>
                  <a:srgbClr val="22373A"/>
                </a:solidFill>
                <a:cs typeface="Georgia"/>
              </a:rPr>
              <a:t> </a:t>
            </a:r>
            <a:r>
              <a:rPr lang="en-US" sz="2800" spc="-53" dirty="0">
                <a:solidFill>
                  <a:srgbClr val="22373A"/>
                </a:solidFill>
                <a:cs typeface="Georgia"/>
              </a:rPr>
              <a:t>upper</a:t>
            </a:r>
            <a:r>
              <a:rPr lang="en-US" sz="2800" spc="211" dirty="0">
                <a:solidFill>
                  <a:srgbClr val="22373A"/>
                </a:solidFill>
                <a:cs typeface="Georgia"/>
              </a:rPr>
              <a:t> </a:t>
            </a:r>
            <a:r>
              <a:rPr lang="en-US" sz="2800" dirty="0">
                <a:solidFill>
                  <a:srgbClr val="22373A"/>
                </a:solidFill>
                <a:cs typeface="Georgia"/>
              </a:rPr>
              <a:t>tail</a:t>
            </a:r>
            <a:r>
              <a:rPr lang="en-US" sz="2800" spc="201" dirty="0">
                <a:solidFill>
                  <a:srgbClr val="22373A"/>
                </a:solidFill>
                <a:cs typeface="Georgia"/>
              </a:rPr>
              <a:t> </a:t>
            </a:r>
            <a:r>
              <a:rPr lang="en-US" sz="2800" spc="-42" dirty="0">
                <a:solidFill>
                  <a:srgbClr val="22373A"/>
                </a:solidFill>
                <a:cs typeface="Georgia"/>
              </a:rPr>
              <a:t>outlier</a:t>
            </a:r>
            <a:r>
              <a:rPr lang="en-US" sz="2800" spc="211" dirty="0">
                <a:solidFill>
                  <a:srgbClr val="22373A"/>
                </a:solidFill>
                <a:cs typeface="Georgia"/>
              </a:rPr>
              <a:t> </a:t>
            </a:r>
            <a:r>
              <a:rPr lang="en-US" sz="2800" spc="-74" dirty="0">
                <a:solidFill>
                  <a:srgbClr val="22373A"/>
                </a:solidFill>
                <a:cs typeface="Georgia"/>
              </a:rPr>
              <a:t>is</a:t>
            </a:r>
            <a:r>
              <a:rPr lang="en-US" sz="2800" spc="211" dirty="0">
                <a:solidFill>
                  <a:srgbClr val="22373A"/>
                </a:solidFill>
                <a:cs typeface="Georgia"/>
              </a:rPr>
              <a:t> </a:t>
            </a:r>
            <a:r>
              <a:rPr lang="en-US" sz="2800" spc="-21" dirty="0">
                <a:solidFill>
                  <a:srgbClr val="22373A"/>
                </a:solidFill>
                <a:cs typeface="Georgia"/>
              </a:rPr>
              <a:t>still</a:t>
            </a:r>
            <a:r>
              <a:rPr lang="en-US" sz="2800" spc="201" dirty="0">
                <a:solidFill>
                  <a:srgbClr val="22373A"/>
                </a:solidFill>
                <a:cs typeface="Georgia"/>
              </a:rPr>
              <a:t> </a:t>
            </a:r>
            <a:r>
              <a:rPr lang="en-US" sz="2800" spc="-116" dirty="0">
                <a:solidFill>
                  <a:srgbClr val="22373A"/>
                </a:solidFill>
                <a:cs typeface="Georgia"/>
              </a:rPr>
              <a:t>some</a:t>
            </a:r>
            <a:r>
              <a:rPr lang="en-US" sz="2800" spc="211" dirty="0">
                <a:solidFill>
                  <a:srgbClr val="22373A"/>
                </a:solidFill>
                <a:cs typeface="Georgia"/>
              </a:rPr>
              <a:t> </a:t>
            </a:r>
            <a:r>
              <a:rPr lang="en-US" sz="2800" spc="-53" dirty="0">
                <a:solidFill>
                  <a:srgbClr val="22373A"/>
                </a:solidFill>
                <a:cs typeface="Georgia"/>
              </a:rPr>
              <a:t>large</a:t>
            </a:r>
            <a:r>
              <a:rPr lang="en-US" sz="2800" spc="201" dirty="0">
                <a:solidFill>
                  <a:srgbClr val="22373A"/>
                </a:solidFill>
                <a:cs typeface="Georgia"/>
              </a:rPr>
              <a:t> </a:t>
            </a:r>
            <a:r>
              <a:rPr lang="en-US" sz="2800" spc="-95" dirty="0">
                <a:solidFill>
                  <a:srgbClr val="22373A"/>
                </a:solidFill>
                <a:cs typeface="Georgia"/>
              </a:rPr>
              <a:t>number</a:t>
            </a:r>
            <a:endParaRPr lang="en-US" sz="2800" dirty="0">
              <a:cs typeface="Georgia"/>
            </a:endParaRPr>
          </a:p>
          <a:p>
            <a:pPr marL="399938" indent="-374438">
              <a:spcBef>
                <a:spcPts val="1141"/>
              </a:spcBef>
              <a:buChar char="•"/>
              <a:tabLst>
                <a:tab pos="401280" algn="l"/>
              </a:tabLst>
            </a:pPr>
            <a:r>
              <a:rPr lang="en-US" sz="2800" spc="-106" dirty="0">
                <a:solidFill>
                  <a:srgbClr val="22373A"/>
                </a:solidFill>
                <a:cs typeface="Georgia"/>
              </a:rPr>
              <a:t>We</a:t>
            </a:r>
            <a:r>
              <a:rPr lang="en-US" sz="2800" spc="201" dirty="0">
                <a:solidFill>
                  <a:srgbClr val="22373A"/>
                </a:solidFill>
                <a:cs typeface="Georgia"/>
              </a:rPr>
              <a:t> </a:t>
            </a:r>
            <a:r>
              <a:rPr lang="en-US" sz="2800" spc="-42" dirty="0">
                <a:solidFill>
                  <a:srgbClr val="22373A"/>
                </a:solidFill>
                <a:cs typeface="Georgia"/>
              </a:rPr>
              <a:t>set</a:t>
            </a:r>
            <a:r>
              <a:rPr lang="en-US" sz="2800" spc="211" dirty="0">
                <a:solidFill>
                  <a:srgbClr val="22373A"/>
                </a:solidFill>
                <a:cs typeface="Georgia"/>
              </a:rPr>
              <a:t> </a:t>
            </a:r>
            <a:r>
              <a:rPr lang="en-US" sz="2800" spc="-32" dirty="0">
                <a:solidFill>
                  <a:srgbClr val="22373A"/>
                </a:solidFill>
                <a:cs typeface="Georgia"/>
              </a:rPr>
              <a:t>all</a:t>
            </a:r>
            <a:r>
              <a:rPr lang="en-US" sz="2800" spc="211" dirty="0">
                <a:solidFill>
                  <a:srgbClr val="22373A"/>
                </a:solidFill>
                <a:cs typeface="Georgia"/>
              </a:rPr>
              <a:t> </a:t>
            </a:r>
            <a:r>
              <a:rPr lang="en-US" sz="2800" spc="-63" dirty="0">
                <a:solidFill>
                  <a:srgbClr val="22373A"/>
                </a:solidFill>
                <a:cs typeface="Georgia"/>
              </a:rPr>
              <a:t>values</a:t>
            </a:r>
            <a:r>
              <a:rPr lang="en-US" sz="2800" spc="211" dirty="0">
                <a:solidFill>
                  <a:srgbClr val="22373A"/>
                </a:solidFill>
                <a:cs typeface="Georgia"/>
              </a:rPr>
              <a:t> </a:t>
            </a:r>
            <a:r>
              <a:rPr lang="en-US" sz="2800" b="1" spc="-53" dirty="0">
                <a:solidFill>
                  <a:srgbClr val="22373A"/>
                </a:solidFill>
                <a:cs typeface="Georgia"/>
              </a:rPr>
              <a:t>greater</a:t>
            </a:r>
            <a:r>
              <a:rPr lang="en-US" sz="2800" b="1" spc="211" dirty="0">
                <a:solidFill>
                  <a:srgbClr val="22373A"/>
                </a:solidFill>
                <a:cs typeface="Georgia"/>
              </a:rPr>
              <a:t> </a:t>
            </a:r>
            <a:r>
              <a:rPr lang="en-US" sz="2800" b="1" spc="-32" dirty="0">
                <a:solidFill>
                  <a:srgbClr val="22373A"/>
                </a:solidFill>
                <a:cs typeface="Georgia"/>
              </a:rPr>
              <a:t>than</a:t>
            </a:r>
            <a:r>
              <a:rPr lang="en-US" sz="2800" b="1" spc="21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11" dirty="0">
                <a:solidFill>
                  <a:srgbClr val="22373A"/>
                </a:solidFill>
                <a:cs typeface="Georgia"/>
              </a:rPr>
              <a:t> </a:t>
            </a:r>
            <a:r>
              <a:rPr lang="en-US" sz="2800" spc="-53" dirty="0">
                <a:solidFill>
                  <a:srgbClr val="22373A"/>
                </a:solidFill>
                <a:cs typeface="Georgia"/>
              </a:rPr>
              <a:t>percentile</a:t>
            </a:r>
            <a:r>
              <a:rPr lang="en-US" sz="2800" spc="211" dirty="0">
                <a:solidFill>
                  <a:srgbClr val="22373A"/>
                </a:solidFill>
                <a:cs typeface="Georgia"/>
              </a:rPr>
              <a:t> </a:t>
            </a:r>
            <a:r>
              <a:rPr lang="en-US" sz="2800" spc="-11" dirty="0">
                <a:solidFill>
                  <a:srgbClr val="22373A"/>
                </a:solidFill>
                <a:cs typeface="Georgia"/>
              </a:rPr>
              <a:t>to</a:t>
            </a:r>
            <a:r>
              <a:rPr lang="en-US" sz="2800" spc="21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11" dirty="0">
                <a:solidFill>
                  <a:srgbClr val="22373A"/>
                </a:solidFill>
                <a:cs typeface="Georgia"/>
              </a:rPr>
              <a:t> </a:t>
            </a:r>
            <a:r>
              <a:rPr lang="en-US" sz="2800" spc="-53" dirty="0">
                <a:solidFill>
                  <a:srgbClr val="22373A"/>
                </a:solidFill>
                <a:cs typeface="Georgia"/>
              </a:rPr>
              <a:t>percentile</a:t>
            </a:r>
            <a:endParaRPr lang="en-US" sz="2800" dirty="0">
              <a:cs typeface="Georgia"/>
            </a:endParaRPr>
          </a:p>
          <a:p>
            <a:pPr marL="399938" marR="10737" indent="-374438">
              <a:lnSpc>
                <a:spcPct val="118000"/>
              </a:lnSpc>
              <a:spcBef>
                <a:spcPts val="634"/>
              </a:spcBef>
              <a:buChar char="•"/>
              <a:tabLst>
                <a:tab pos="401280" algn="l"/>
              </a:tabLst>
            </a:pPr>
            <a:r>
              <a:rPr lang="en-US" sz="2800" spc="11" dirty="0">
                <a:solidFill>
                  <a:srgbClr val="22373A"/>
                </a:solidFill>
                <a:cs typeface="Georgia"/>
              </a:rPr>
              <a:t>The</a:t>
            </a:r>
            <a:r>
              <a:rPr lang="en-US" sz="2800" spc="211" dirty="0">
                <a:solidFill>
                  <a:srgbClr val="22373A"/>
                </a:solidFill>
                <a:cs typeface="Georgia"/>
              </a:rPr>
              <a:t> </a:t>
            </a:r>
            <a:r>
              <a:rPr lang="en-US" sz="2800" spc="-53" dirty="0">
                <a:solidFill>
                  <a:srgbClr val="22373A"/>
                </a:solidFill>
                <a:cs typeface="Georgia"/>
              </a:rPr>
              <a:t>outliers</a:t>
            </a:r>
            <a:r>
              <a:rPr lang="en-US" sz="2800" spc="211" dirty="0">
                <a:solidFill>
                  <a:srgbClr val="22373A"/>
                </a:solidFill>
                <a:cs typeface="Georgia"/>
              </a:rPr>
              <a:t> </a:t>
            </a:r>
            <a:r>
              <a:rPr lang="en-US" sz="2800" spc="-42" dirty="0">
                <a:solidFill>
                  <a:srgbClr val="22373A"/>
                </a:solidFill>
                <a:cs typeface="Georgia"/>
              </a:rPr>
              <a:t>will</a:t>
            </a:r>
            <a:r>
              <a:rPr lang="en-US" sz="2800" spc="211" dirty="0">
                <a:solidFill>
                  <a:srgbClr val="22373A"/>
                </a:solidFill>
                <a:cs typeface="Georgia"/>
              </a:rPr>
              <a:t> </a:t>
            </a:r>
            <a:r>
              <a:rPr lang="en-US" sz="2800" spc="-21" dirty="0">
                <a:solidFill>
                  <a:srgbClr val="22373A"/>
                </a:solidFill>
                <a:cs typeface="Georgia"/>
              </a:rPr>
              <a:t>still</a:t>
            </a:r>
            <a:r>
              <a:rPr lang="en-US" sz="2800" spc="211" dirty="0">
                <a:solidFill>
                  <a:srgbClr val="22373A"/>
                </a:solidFill>
                <a:cs typeface="Georgia"/>
              </a:rPr>
              <a:t> </a:t>
            </a:r>
            <a:r>
              <a:rPr lang="en-US" sz="2800" spc="-32" dirty="0">
                <a:solidFill>
                  <a:srgbClr val="22373A"/>
                </a:solidFill>
                <a:cs typeface="Georgia"/>
              </a:rPr>
              <a:t>be</a:t>
            </a:r>
            <a:r>
              <a:rPr lang="en-US" sz="2800" spc="211" dirty="0">
                <a:solidFill>
                  <a:srgbClr val="22373A"/>
                </a:solidFill>
                <a:cs typeface="Georgia"/>
              </a:rPr>
              <a:t> </a:t>
            </a:r>
            <a:r>
              <a:rPr lang="en-US" sz="2800" spc="-53" dirty="0">
                <a:solidFill>
                  <a:srgbClr val="22373A"/>
                </a:solidFill>
                <a:cs typeface="Georgia"/>
              </a:rPr>
              <a:t>large</a:t>
            </a:r>
            <a:r>
              <a:rPr lang="en-US" sz="2800" spc="211" dirty="0">
                <a:solidFill>
                  <a:srgbClr val="22373A"/>
                </a:solidFill>
                <a:cs typeface="Georgia"/>
              </a:rPr>
              <a:t> </a:t>
            </a:r>
            <a:r>
              <a:rPr lang="en-US" sz="2800" spc="-74" dirty="0">
                <a:solidFill>
                  <a:srgbClr val="22373A"/>
                </a:solidFill>
                <a:cs typeface="Georgia"/>
              </a:rPr>
              <a:t>numbers,</a:t>
            </a:r>
            <a:r>
              <a:rPr lang="en-US" sz="2800" spc="211" dirty="0">
                <a:solidFill>
                  <a:srgbClr val="22373A"/>
                </a:solidFill>
                <a:cs typeface="Georgia"/>
              </a:rPr>
              <a:t> </a:t>
            </a:r>
            <a:r>
              <a:rPr lang="en-US" sz="2800" dirty="0">
                <a:solidFill>
                  <a:srgbClr val="22373A"/>
                </a:solidFill>
                <a:cs typeface="Georgia"/>
              </a:rPr>
              <a:t>but</a:t>
            </a:r>
            <a:r>
              <a:rPr lang="en-US" sz="2800" spc="211" dirty="0">
                <a:solidFill>
                  <a:srgbClr val="22373A"/>
                </a:solidFill>
                <a:cs typeface="Georgia"/>
              </a:rPr>
              <a:t> </a:t>
            </a:r>
            <a:r>
              <a:rPr lang="en-US" sz="2800" spc="21" dirty="0">
                <a:solidFill>
                  <a:srgbClr val="22373A"/>
                </a:solidFill>
                <a:cs typeface="Georgia"/>
              </a:rPr>
              <a:t>it</a:t>
            </a:r>
            <a:r>
              <a:rPr lang="en-US" sz="2800" spc="211" dirty="0">
                <a:solidFill>
                  <a:srgbClr val="22373A"/>
                </a:solidFill>
                <a:cs typeface="Georgia"/>
              </a:rPr>
              <a:t> </a:t>
            </a:r>
            <a:r>
              <a:rPr lang="en-US" sz="2800" spc="-42" dirty="0">
                <a:solidFill>
                  <a:srgbClr val="22373A"/>
                </a:solidFill>
                <a:cs typeface="Georgia"/>
              </a:rPr>
              <a:t>will</a:t>
            </a:r>
            <a:r>
              <a:rPr lang="en-US" sz="2800" spc="211" dirty="0">
                <a:solidFill>
                  <a:srgbClr val="22373A"/>
                </a:solidFill>
                <a:cs typeface="Georgia"/>
              </a:rPr>
              <a:t> </a:t>
            </a:r>
            <a:r>
              <a:rPr lang="en-US" sz="2800" spc="-106" dirty="0">
                <a:solidFill>
                  <a:srgbClr val="22373A"/>
                </a:solidFill>
                <a:cs typeface="Georgia"/>
              </a:rPr>
              <a:t>no</a:t>
            </a:r>
            <a:r>
              <a:rPr lang="en-US" sz="2800" spc="211" dirty="0">
                <a:solidFill>
                  <a:srgbClr val="22373A"/>
                </a:solidFill>
                <a:cs typeface="Georgia"/>
              </a:rPr>
              <a:t> </a:t>
            </a:r>
            <a:r>
              <a:rPr lang="en-US" sz="2800" spc="-74" dirty="0">
                <a:solidFill>
                  <a:srgbClr val="22373A"/>
                </a:solidFill>
                <a:cs typeface="Georgia"/>
              </a:rPr>
              <a:t>longer</a:t>
            </a:r>
            <a:r>
              <a:rPr lang="en-US" sz="2800" spc="211" dirty="0">
                <a:solidFill>
                  <a:srgbClr val="22373A"/>
                </a:solidFill>
                <a:cs typeface="Georgia"/>
              </a:rPr>
              <a:t> </a:t>
            </a:r>
            <a:r>
              <a:rPr lang="en-US" sz="2800" spc="-11" dirty="0">
                <a:solidFill>
                  <a:srgbClr val="22373A"/>
                </a:solidFill>
                <a:cs typeface="Georgia"/>
              </a:rPr>
              <a:t>greatly</a:t>
            </a:r>
            <a:r>
              <a:rPr lang="en-US" sz="2800" spc="211" dirty="0">
                <a:solidFill>
                  <a:srgbClr val="22373A"/>
                </a:solidFill>
                <a:cs typeface="Georgia"/>
              </a:rPr>
              <a:t> </a:t>
            </a:r>
            <a:r>
              <a:rPr lang="en-US" sz="2800" spc="-53" dirty="0">
                <a:solidFill>
                  <a:srgbClr val="22373A"/>
                </a:solidFill>
                <a:cs typeface="Georgia"/>
              </a:rPr>
              <a:t>bias</a:t>
            </a:r>
            <a:r>
              <a:rPr lang="en-US" sz="2800" spc="211" dirty="0">
                <a:solidFill>
                  <a:srgbClr val="22373A"/>
                </a:solidFill>
                <a:cs typeface="Georgia"/>
              </a:rPr>
              <a:t> </a:t>
            </a:r>
            <a:r>
              <a:rPr lang="en-US" sz="2800" spc="-32" dirty="0">
                <a:solidFill>
                  <a:srgbClr val="22373A"/>
                </a:solidFill>
                <a:cs typeface="Georgia"/>
              </a:rPr>
              <a:t>the </a:t>
            </a:r>
            <a:r>
              <a:rPr lang="en-US" sz="2800" spc="-528" dirty="0">
                <a:solidFill>
                  <a:srgbClr val="22373A"/>
                </a:solidFill>
                <a:cs typeface="Georgia"/>
              </a:rPr>
              <a:t> </a:t>
            </a:r>
            <a:r>
              <a:rPr lang="en-US" sz="2800" spc="-53" dirty="0">
                <a:solidFill>
                  <a:srgbClr val="22373A"/>
                </a:solidFill>
                <a:cs typeface="Georgia"/>
              </a:rPr>
              <a:t>estimators</a:t>
            </a:r>
            <a:endParaRPr lang="en-US" sz="2800" dirty="0">
              <a:cs typeface="Georgia"/>
            </a:endParaRPr>
          </a:p>
          <a:p>
            <a:pPr marL="399938" indent="-374438">
              <a:spcBef>
                <a:spcPts val="1131"/>
              </a:spcBef>
              <a:buChar char="•"/>
              <a:tabLst>
                <a:tab pos="401280" algn="l"/>
              </a:tabLst>
            </a:pPr>
            <a:r>
              <a:rPr lang="en-US" sz="2800" spc="11" dirty="0">
                <a:solidFill>
                  <a:srgbClr val="22373A"/>
                </a:solidFill>
                <a:cs typeface="Georgia"/>
              </a:rPr>
              <a:t>Can</a:t>
            </a:r>
            <a:r>
              <a:rPr lang="en-US" sz="2800" spc="190" dirty="0">
                <a:solidFill>
                  <a:srgbClr val="22373A"/>
                </a:solidFill>
                <a:cs typeface="Georgia"/>
              </a:rPr>
              <a:t> </a:t>
            </a:r>
            <a:r>
              <a:rPr lang="en-US" sz="2800" spc="-32" dirty="0">
                <a:solidFill>
                  <a:srgbClr val="22373A"/>
                </a:solidFill>
                <a:cs typeface="Georgia"/>
              </a:rPr>
              <a:t>be</a:t>
            </a:r>
            <a:r>
              <a:rPr lang="en-US" sz="2800" spc="201" dirty="0">
                <a:solidFill>
                  <a:srgbClr val="22373A"/>
                </a:solidFill>
                <a:cs typeface="Georgia"/>
              </a:rPr>
              <a:t> </a:t>
            </a:r>
            <a:r>
              <a:rPr lang="en-US" sz="2800" spc="-53" dirty="0">
                <a:solidFill>
                  <a:srgbClr val="22373A"/>
                </a:solidFill>
                <a:cs typeface="Georgia"/>
              </a:rPr>
              <a:t>applied</a:t>
            </a:r>
            <a:r>
              <a:rPr lang="en-US" sz="2800" spc="190" dirty="0">
                <a:solidFill>
                  <a:srgbClr val="22373A"/>
                </a:solidFill>
                <a:cs typeface="Georgia"/>
              </a:rPr>
              <a:t> </a:t>
            </a:r>
            <a:r>
              <a:rPr lang="en-US" spc="-74" dirty="0">
                <a:solidFill>
                  <a:srgbClr val="22373A"/>
                </a:solidFill>
                <a:cs typeface="Georgia"/>
              </a:rPr>
              <a:t>to</a:t>
            </a:r>
            <a:r>
              <a:rPr lang="en-US" sz="2800" spc="201" dirty="0">
                <a:solidFill>
                  <a:srgbClr val="22373A"/>
                </a:solidFill>
                <a:cs typeface="Georgia"/>
              </a:rPr>
              <a:t> </a:t>
            </a:r>
            <a:r>
              <a:rPr lang="en-US" sz="2800" spc="-11" dirty="0">
                <a:solidFill>
                  <a:srgbClr val="22373A"/>
                </a:solidFill>
                <a:cs typeface="Georgia"/>
              </a:rPr>
              <a:t>both</a:t>
            </a:r>
            <a:r>
              <a:rPr lang="en-US" sz="2800" spc="201" dirty="0">
                <a:solidFill>
                  <a:srgbClr val="22373A"/>
                </a:solidFill>
                <a:cs typeface="Georgia"/>
              </a:rPr>
              <a:t> </a:t>
            </a:r>
            <a:r>
              <a:rPr lang="en-US" sz="2800" spc="-53" dirty="0">
                <a:solidFill>
                  <a:srgbClr val="22373A"/>
                </a:solidFill>
                <a:cs typeface="Georgia"/>
              </a:rPr>
              <a:t>upper</a:t>
            </a:r>
            <a:r>
              <a:rPr lang="en-US" sz="2800" spc="190" dirty="0">
                <a:solidFill>
                  <a:srgbClr val="22373A"/>
                </a:solidFill>
                <a:cs typeface="Georgia"/>
              </a:rPr>
              <a:t> </a:t>
            </a:r>
            <a:r>
              <a:rPr lang="en-US" sz="2800" spc="-63" dirty="0">
                <a:solidFill>
                  <a:srgbClr val="22373A"/>
                </a:solidFill>
                <a:cs typeface="Georgia"/>
              </a:rPr>
              <a:t>and</a:t>
            </a:r>
            <a:r>
              <a:rPr lang="en-US" sz="2800" spc="201" dirty="0">
                <a:solidFill>
                  <a:srgbClr val="22373A"/>
                </a:solidFill>
                <a:cs typeface="Georgia"/>
              </a:rPr>
              <a:t> </a:t>
            </a:r>
            <a:r>
              <a:rPr lang="en-US" sz="2800" spc="-95" dirty="0">
                <a:solidFill>
                  <a:srgbClr val="22373A"/>
                </a:solidFill>
                <a:cs typeface="Georgia"/>
              </a:rPr>
              <a:t>lower</a:t>
            </a:r>
            <a:r>
              <a:rPr lang="en-US" sz="2800" spc="201" dirty="0">
                <a:solidFill>
                  <a:srgbClr val="22373A"/>
                </a:solidFill>
                <a:cs typeface="Georgia"/>
              </a:rPr>
              <a:t> </a:t>
            </a:r>
            <a:r>
              <a:rPr lang="en-US" sz="2800" dirty="0">
                <a:solidFill>
                  <a:srgbClr val="22373A"/>
                </a:solidFill>
                <a:cs typeface="Georgia"/>
              </a:rPr>
              <a:t>tail</a:t>
            </a:r>
            <a:endParaRPr lang="en-US" sz="2800" dirty="0">
              <a:cs typeface="Georgia"/>
            </a:endParaRPr>
          </a:p>
          <a:p>
            <a:pPr marL="399938" indent="-374438">
              <a:spcBef>
                <a:spcPts val="1141"/>
              </a:spcBef>
              <a:buChar char="•"/>
              <a:tabLst>
                <a:tab pos="401280" algn="l"/>
              </a:tabLst>
            </a:pPr>
            <a:r>
              <a:rPr lang="en-US" sz="2800" spc="11" dirty="0">
                <a:solidFill>
                  <a:srgbClr val="22373A"/>
                </a:solidFill>
                <a:cs typeface="Georgia"/>
              </a:rPr>
              <a:t>Can</a:t>
            </a:r>
            <a:r>
              <a:rPr lang="en-US" sz="2800" spc="201" dirty="0">
                <a:solidFill>
                  <a:srgbClr val="22373A"/>
                </a:solidFill>
                <a:cs typeface="Georgia"/>
              </a:rPr>
              <a:t> </a:t>
            </a:r>
            <a:r>
              <a:rPr lang="en-US" sz="2800" spc="-32" dirty="0">
                <a:solidFill>
                  <a:srgbClr val="22373A"/>
                </a:solidFill>
                <a:cs typeface="Georgia"/>
              </a:rPr>
              <a:t>be</a:t>
            </a:r>
            <a:r>
              <a:rPr lang="en-US" sz="2800" spc="201" dirty="0">
                <a:solidFill>
                  <a:srgbClr val="22373A"/>
                </a:solidFill>
                <a:cs typeface="Georgia"/>
              </a:rPr>
              <a:t> </a:t>
            </a:r>
            <a:r>
              <a:rPr lang="en-US" sz="2800" spc="-42" dirty="0">
                <a:solidFill>
                  <a:srgbClr val="22373A"/>
                </a:solidFill>
                <a:cs typeface="Georgia"/>
              </a:rPr>
              <a:t>set</a:t>
            </a:r>
            <a:r>
              <a:rPr lang="en-US" sz="2800" spc="211" dirty="0">
                <a:solidFill>
                  <a:srgbClr val="22373A"/>
                </a:solidFill>
                <a:cs typeface="Georgia"/>
              </a:rPr>
              <a:t> </a:t>
            </a:r>
            <a:r>
              <a:rPr lang="en-US" sz="2800" spc="-11" dirty="0">
                <a:solidFill>
                  <a:srgbClr val="22373A"/>
                </a:solidFill>
                <a:cs typeface="Georgia"/>
              </a:rPr>
              <a:t>to</a:t>
            </a:r>
            <a:r>
              <a:rPr lang="en-US" spc="201" dirty="0">
                <a:solidFill>
                  <a:srgbClr val="22373A"/>
                </a:solidFill>
                <a:cs typeface="Georgia"/>
              </a:rPr>
              <a:t> </a:t>
            </a:r>
            <a:r>
              <a:rPr lang="en-US" sz="2800" spc="-42" dirty="0">
                <a:solidFill>
                  <a:srgbClr val="22373A"/>
                </a:solidFill>
                <a:cs typeface="Georgia"/>
              </a:rPr>
              <a:t>limits other</a:t>
            </a:r>
            <a:r>
              <a:rPr lang="en-US" sz="2800" spc="201" dirty="0">
                <a:solidFill>
                  <a:srgbClr val="22373A"/>
                </a:solidFill>
                <a:cs typeface="Georgia"/>
              </a:rPr>
              <a:t> </a:t>
            </a:r>
            <a:r>
              <a:rPr lang="en-US" sz="2800" spc="-32" dirty="0">
                <a:solidFill>
                  <a:srgbClr val="22373A"/>
                </a:solidFill>
                <a:cs typeface="Georgia"/>
              </a:rPr>
              <a:t>than</a:t>
            </a:r>
            <a:r>
              <a:rPr lang="en-US" sz="2800" spc="20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01" dirty="0">
                <a:solidFill>
                  <a:srgbClr val="22373A"/>
                </a:solidFill>
                <a:cs typeface="Georgia"/>
              </a:rPr>
              <a:t> </a:t>
            </a:r>
            <a:r>
              <a:rPr lang="en-US" sz="2800" spc="-53" dirty="0">
                <a:solidFill>
                  <a:srgbClr val="22373A"/>
                </a:solidFill>
                <a:cs typeface="Georgia"/>
              </a:rPr>
              <a:t>percentile</a:t>
            </a:r>
          </a:p>
          <a:p>
            <a:pPr marL="399938" indent="-374438">
              <a:spcBef>
                <a:spcPts val="1141"/>
              </a:spcBef>
              <a:buChar char="•"/>
              <a:tabLst>
                <a:tab pos="401280" algn="l"/>
              </a:tabLst>
            </a:pPr>
            <a:r>
              <a:rPr lang="en-US" spc="-53" dirty="0">
                <a:solidFill>
                  <a:srgbClr val="22373A"/>
                </a:solidFill>
                <a:cs typeface="Georgia"/>
              </a:rPr>
              <a:t>In Stata, the command to </a:t>
            </a:r>
            <a:r>
              <a:rPr lang="en-US" spc="-53" dirty="0" err="1">
                <a:solidFill>
                  <a:srgbClr val="22373A"/>
                </a:solidFill>
                <a:cs typeface="Georgia"/>
              </a:rPr>
              <a:t>winsorize</a:t>
            </a:r>
            <a:r>
              <a:rPr lang="en-US" spc="-53" dirty="0">
                <a:solidFill>
                  <a:srgbClr val="22373A"/>
                </a:solidFill>
                <a:cs typeface="Georgia"/>
              </a:rPr>
              <a:t> is </a:t>
            </a:r>
            <a:r>
              <a:rPr lang="en-US" spc="-53" dirty="0" err="1">
                <a:solidFill>
                  <a:srgbClr val="22373A"/>
                </a:solidFill>
                <a:highlight>
                  <a:srgbClr val="C0C0C0"/>
                </a:highlight>
                <a:latin typeface="Courier New" panose="02070309020205020404" pitchFamily="49" charset="0"/>
                <a:cs typeface="Courier New" panose="02070309020205020404" pitchFamily="49" charset="0"/>
              </a:rPr>
              <a:t>winsor</a:t>
            </a:r>
            <a:endParaRPr lang="en-US" spc="-53" dirty="0">
              <a:solidFill>
                <a:srgbClr val="22373A"/>
              </a:solidFill>
              <a:highlight>
                <a:srgbClr val="C0C0C0"/>
              </a:highlight>
              <a:latin typeface="Courier New" panose="02070309020205020404" pitchFamily="49" charset="0"/>
              <a:cs typeface="Courier New" panose="02070309020205020404" pitchFamily="49" charset="0"/>
            </a:endParaRPr>
          </a:p>
          <a:p>
            <a:pPr marL="25500" indent="0">
              <a:spcBef>
                <a:spcPts val="1141"/>
              </a:spcBef>
              <a:buNone/>
              <a:tabLst>
                <a:tab pos="401280" algn="l"/>
              </a:tabLst>
            </a:pPr>
            <a:r>
              <a:rPr lang="en-US" spc="-53" dirty="0">
                <a:solidFill>
                  <a:srgbClr val="22373A"/>
                </a:solidFill>
                <a:cs typeface="Georgia"/>
              </a:rPr>
              <a:t>	</a:t>
            </a:r>
            <a:r>
              <a:rPr lang="en-US" sz="2200" spc="-53" dirty="0" err="1">
                <a:solidFill>
                  <a:srgbClr val="22373A"/>
                </a:solidFill>
                <a:latin typeface="Courier New" panose="02070309020205020404" pitchFamily="49" charset="0"/>
                <a:cs typeface="Courier New" panose="02070309020205020404" pitchFamily="49" charset="0"/>
              </a:rPr>
              <a:t>winsor</a:t>
            </a:r>
            <a:r>
              <a:rPr lang="en-US" sz="2200" spc="-53" dirty="0">
                <a:solidFill>
                  <a:srgbClr val="22373A"/>
                </a:solidFill>
                <a:latin typeface="Courier New" panose="02070309020205020404" pitchFamily="49" charset="0"/>
                <a:cs typeface="Courier New" panose="02070309020205020404" pitchFamily="49" charset="0"/>
              </a:rPr>
              <a:t> </a:t>
            </a:r>
            <a:r>
              <a:rPr lang="en-US" sz="2200" spc="-53" dirty="0" err="1">
                <a:solidFill>
                  <a:srgbClr val="22373A"/>
                </a:solidFill>
                <a:latin typeface="Courier New" panose="02070309020205020404" pitchFamily="49" charset="0"/>
                <a:cs typeface="Courier New" panose="02070309020205020404" pitchFamily="49" charset="0"/>
              </a:rPr>
              <a:t>varname</a:t>
            </a:r>
            <a:r>
              <a:rPr lang="en-US" sz="2200" spc="-53" dirty="0">
                <a:solidFill>
                  <a:srgbClr val="22373A"/>
                </a:solidFill>
                <a:latin typeface="Courier New" panose="02070309020205020404" pitchFamily="49" charset="0"/>
                <a:cs typeface="Courier New" panose="02070309020205020404" pitchFamily="49" charset="0"/>
              </a:rPr>
              <a:t>, p(#) gen(</a:t>
            </a:r>
            <a:r>
              <a:rPr lang="en-US" sz="2200" spc="-53" dirty="0" err="1">
                <a:solidFill>
                  <a:srgbClr val="22373A"/>
                </a:solidFill>
                <a:latin typeface="Courier New" panose="02070309020205020404" pitchFamily="49" charset="0"/>
                <a:cs typeface="Courier New" panose="02070309020205020404" pitchFamily="49" charset="0"/>
              </a:rPr>
              <a:t>newvar</a:t>
            </a:r>
            <a:r>
              <a:rPr lang="en-US" sz="2200" spc="-53" dirty="0">
                <a:solidFill>
                  <a:srgbClr val="22373A"/>
                </a:solidFill>
                <a:latin typeface="Courier New" panose="02070309020205020404" pitchFamily="49" charset="0"/>
                <a:cs typeface="Courier New" panose="02070309020205020404" pitchFamily="49" charset="0"/>
              </a:rPr>
              <a:t>) [ { </a:t>
            </a:r>
            <a:r>
              <a:rPr lang="en-US" sz="2200" spc="-53" dirty="0" err="1">
                <a:solidFill>
                  <a:srgbClr val="22373A"/>
                </a:solidFill>
                <a:latin typeface="Courier New" panose="02070309020205020404" pitchFamily="49" charset="0"/>
                <a:cs typeface="Courier New" panose="02070309020205020404" pitchFamily="49" charset="0"/>
              </a:rPr>
              <a:t>highonly</a:t>
            </a:r>
            <a:r>
              <a:rPr lang="en-US" sz="2200" spc="-53" dirty="0">
                <a:solidFill>
                  <a:srgbClr val="22373A"/>
                </a:solidFill>
                <a:latin typeface="Courier New" panose="02070309020205020404" pitchFamily="49" charset="0"/>
                <a:cs typeface="Courier New" panose="02070309020205020404" pitchFamily="49" charset="0"/>
              </a:rPr>
              <a:t> | </a:t>
            </a:r>
            <a:r>
              <a:rPr lang="en-US" sz="2200" spc="-53" dirty="0" err="1">
                <a:solidFill>
                  <a:srgbClr val="22373A"/>
                </a:solidFill>
                <a:latin typeface="Courier New" panose="02070309020205020404" pitchFamily="49" charset="0"/>
                <a:cs typeface="Courier New" panose="02070309020205020404" pitchFamily="49" charset="0"/>
              </a:rPr>
              <a:t>lowonly</a:t>
            </a:r>
            <a:r>
              <a:rPr lang="en-US" sz="2200" spc="-53" dirty="0">
                <a:solidFill>
                  <a:srgbClr val="22373A"/>
                </a:solidFill>
                <a:latin typeface="Courier New" panose="02070309020205020404" pitchFamily="49" charset="0"/>
                <a:cs typeface="Courier New" panose="02070309020205020404" pitchFamily="49" charset="0"/>
              </a:rPr>
              <a:t> } ]</a:t>
            </a:r>
          </a:p>
          <a:p>
            <a:pPr marL="399938" indent="-374438">
              <a:spcBef>
                <a:spcPts val="1141"/>
              </a:spcBef>
              <a:buChar char="•"/>
              <a:tabLst>
                <a:tab pos="401280" algn="l"/>
              </a:tabLst>
            </a:pPr>
            <a:endParaRPr lang="en-US" sz="2800" dirty="0">
              <a:cs typeface="Georgia"/>
            </a:endParaRPr>
          </a:p>
          <a:p>
            <a:endParaRPr lang="en-US" dirty="0"/>
          </a:p>
        </p:txBody>
      </p:sp>
    </p:spTree>
    <p:extLst>
      <p:ext uri="{BB962C8B-B14F-4D97-AF65-F5344CB8AC3E}">
        <p14:creationId xmlns:p14="http://schemas.microsoft.com/office/powerpoint/2010/main" val="2695429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18E2-530B-861B-DD87-23F1090C79AC}"/>
              </a:ext>
            </a:extLst>
          </p:cNvPr>
          <p:cNvSpPr>
            <a:spLocks noGrp="1"/>
          </p:cNvSpPr>
          <p:nvPr>
            <p:ph type="title"/>
          </p:nvPr>
        </p:nvSpPr>
        <p:spPr/>
        <p:txBody>
          <a:bodyPr/>
          <a:lstStyle/>
          <a:p>
            <a:r>
              <a:rPr lang="en-US" dirty="0">
                <a:latin typeface="Lato Bold"/>
                <a:ea typeface="Lato Bold"/>
                <a:cs typeface="Lato Bold"/>
              </a:rPr>
              <a:t>Task 11: </a:t>
            </a:r>
            <a:r>
              <a:rPr lang="en-US" dirty="0" err="1">
                <a:latin typeface="Lato Bold"/>
                <a:ea typeface="Lato Bold"/>
                <a:cs typeface="Lato Bold"/>
              </a:rPr>
              <a:t>Winsorize</a:t>
            </a:r>
            <a:endParaRPr lang="en-US" dirty="0">
              <a:latin typeface="Lato Bold"/>
              <a:ea typeface="Lato Bold"/>
              <a:cs typeface="Lato Bold"/>
            </a:endParaRPr>
          </a:p>
        </p:txBody>
      </p:sp>
      <p:sp>
        <p:nvSpPr>
          <p:cNvPr id="3" name="Content Placeholder 2">
            <a:extLst>
              <a:ext uri="{FF2B5EF4-FFF2-40B4-BE49-F238E27FC236}">
                <a16:creationId xmlns:a16="http://schemas.microsoft.com/office/drawing/2014/main" id="{B1F06FA4-DC3A-DD6E-1F9D-E327F5715FCA}"/>
              </a:ext>
            </a:extLst>
          </p:cNvPr>
          <p:cNvSpPr>
            <a:spLocks noGrp="1"/>
          </p:cNvSpPr>
          <p:nvPr>
            <p:ph idx="1"/>
          </p:nvPr>
        </p:nvSpPr>
        <p:spPr/>
        <p:txBody>
          <a:bodyPr/>
          <a:lstStyle/>
          <a:p>
            <a:r>
              <a:rPr lang="en-US" dirty="0"/>
              <a:t>We identified some outliers in </a:t>
            </a:r>
            <a:r>
              <a:rPr lang="en-US" dirty="0" err="1">
                <a:latin typeface="Courier New" panose="02070309020205020404" pitchFamily="49" charset="0"/>
                <a:cs typeface="Courier New" panose="02070309020205020404" pitchFamily="49" charset="0"/>
              </a:rPr>
              <a:t>area_acre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r>
              <a:rPr lang="en-US" dirty="0"/>
              <a:t>Use </a:t>
            </a:r>
            <a:r>
              <a:rPr lang="en-US" dirty="0" err="1">
                <a:highlight>
                  <a:srgbClr val="C0C0C0"/>
                </a:highlight>
                <a:latin typeface="Courier New" panose="02070309020205020404" pitchFamily="49" charset="0"/>
                <a:cs typeface="Courier New" panose="02070309020205020404" pitchFamily="49" charset="0"/>
              </a:rPr>
              <a:t>winsor</a:t>
            </a:r>
            <a:r>
              <a:rPr lang="en-US" dirty="0"/>
              <a:t> to create a new variables </a:t>
            </a:r>
            <a:r>
              <a:rPr lang="en-US" dirty="0" err="1">
                <a:latin typeface="Courier New" panose="02070309020205020404" pitchFamily="49" charset="0"/>
                <a:cs typeface="Courier New" panose="02070309020205020404" pitchFamily="49" charset="0"/>
              </a:rPr>
              <a:t>area_acre_w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food_cons_w</a:t>
            </a:r>
            <a:r>
              <a:rPr lang="en-US" dirty="0">
                <a:latin typeface="Courier New" panose="02070309020205020404" pitchFamily="49" charset="0"/>
                <a:cs typeface="Courier New" panose="02070309020205020404" pitchFamily="49" charset="0"/>
              </a:rPr>
              <a:t>:</a:t>
            </a:r>
          </a:p>
          <a:p>
            <a:pPr lvl="1"/>
            <a:r>
              <a:rPr lang="en-US" dirty="0" err="1"/>
              <a:t>Winsorize</a:t>
            </a:r>
            <a:r>
              <a:rPr lang="en-US" dirty="0"/>
              <a:t> at 95</a:t>
            </a:r>
            <a:r>
              <a:rPr lang="en-US" baseline="30000" dirty="0"/>
              <a:t>th</a:t>
            </a:r>
            <a:r>
              <a:rPr lang="en-US" dirty="0"/>
              <a:t> percentile</a:t>
            </a:r>
          </a:p>
          <a:p>
            <a:pPr lvl="1"/>
            <a:r>
              <a:rPr lang="en-US" dirty="0" err="1"/>
              <a:t>Winsorize</a:t>
            </a:r>
            <a:r>
              <a:rPr lang="en-US" dirty="0"/>
              <a:t> at upper tail</a:t>
            </a:r>
          </a:p>
          <a:p>
            <a:pPr lvl="1"/>
            <a:endParaRPr lang="en-US" dirty="0"/>
          </a:p>
        </p:txBody>
      </p:sp>
    </p:spTree>
    <p:extLst>
      <p:ext uri="{BB962C8B-B14F-4D97-AF65-F5344CB8AC3E}">
        <p14:creationId xmlns:p14="http://schemas.microsoft.com/office/powerpoint/2010/main" val="2856716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E98A-F225-D2E0-CBED-30DBCCB4E6FC}"/>
              </a:ext>
            </a:extLst>
          </p:cNvPr>
          <p:cNvSpPr>
            <a:spLocks noGrp="1"/>
          </p:cNvSpPr>
          <p:nvPr>
            <p:ph type="title"/>
          </p:nvPr>
        </p:nvSpPr>
        <p:spPr/>
        <p:txBody>
          <a:bodyPr/>
          <a:lstStyle/>
          <a:p>
            <a:r>
              <a:rPr lang="en-US" dirty="0" err="1">
                <a:latin typeface="Lato Bold"/>
                <a:ea typeface="Lato Bold"/>
                <a:cs typeface="Lato Bold"/>
              </a:rPr>
              <a:t>Winsorization</a:t>
            </a:r>
            <a:endParaRPr lang="en-US" dirty="0" err="1"/>
          </a:p>
        </p:txBody>
      </p:sp>
      <p:sp>
        <p:nvSpPr>
          <p:cNvPr id="6" name="TextBox 5">
            <a:extLst>
              <a:ext uri="{FF2B5EF4-FFF2-40B4-BE49-F238E27FC236}">
                <a16:creationId xmlns:a16="http://schemas.microsoft.com/office/drawing/2014/main" id="{05494936-173C-2B78-3A82-ACD2174ACC3B}"/>
              </a:ext>
            </a:extLst>
          </p:cNvPr>
          <p:cNvSpPr txBox="1"/>
          <p:nvPr/>
        </p:nvSpPr>
        <p:spPr>
          <a:xfrm>
            <a:off x="1586146" y="6391921"/>
            <a:ext cx="2072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Before</a:t>
            </a:r>
            <a:endParaRPr lang="en-US" dirty="0"/>
          </a:p>
        </p:txBody>
      </p:sp>
      <p:sp>
        <p:nvSpPr>
          <p:cNvPr id="7" name="TextBox 6">
            <a:extLst>
              <a:ext uri="{FF2B5EF4-FFF2-40B4-BE49-F238E27FC236}">
                <a16:creationId xmlns:a16="http://schemas.microsoft.com/office/drawing/2014/main" id="{5A9E0E54-21A5-0C5E-BEC6-4F5FE71A2454}"/>
              </a:ext>
            </a:extLst>
          </p:cNvPr>
          <p:cNvSpPr txBox="1"/>
          <p:nvPr/>
        </p:nvSpPr>
        <p:spPr>
          <a:xfrm>
            <a:off x="8274658" y="6391921"/>
            <a:ext cx="2072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After</a:t>
            </a:r>
            <a:endParaRPr lang="en-US" dirty="0"/>
          </a:p>
        </p:txBody>
      </p:sp>
      <p:pic>
        <p:nvPicPr>
          <p:cNvPr id="12" name="Picture 11">
            <a:extLst>
              <a:ext uri="{FF2B5EF4-FFF2-40B4-BE49-F238E27FC236}">
                <a16:creationId xmlns:a16="http://schemas.microsoft.com/office/drawing/2014/main" id="{F177790E-6F5E-D101-30AF-E619BB50F58D}"/>
              </a:ext>
            </a:extLst>
          </p:cNvPr>
          <p:cNvPicPr>
            <a:picLocks noChangeAspect="1"/>
          </p:cNvPicPr>
          <p:nvPr/>
        </p:nvPicPr>
        <p:blipFill>
          <a:blip r:embed="rId2"/>
          <a:stretch>
            <a:fillRect/>
          </a:stretch>
        </p:blipFill>
        <p:spPr>
          <a:xfrm>
            <a:off x="816729" y="1292158"/>
            <a:ext cx="3732969" cy="2444639"/>
          </a:xfrm>
          <a:prstGeom prst="rect">
            <a:avLst/>
          </a:prstGeom>
        </p:spPr>
      </p:pic>
      <p:pic>
        <p:nvPicPr>
          <p:cNvPr id="14" name="Picture 13">
            <a:extLst>
              <a:ext uri="{FF2B5EF4-FFF2-40B4-BE49-F238E27FC236}">
                <a16:creationId xmlns:a16="http://schemas.microsoft.com/office/drawing/2014/main" id="{43ED9FC2-F651-2D4D-ECAA-373BE184AFB6}"/>
              </a:ext>
            </a:extLst>
          </p:cNvPr>
          <p:cNvPicPr>
            <a:picLocks noChangeAspect="1"/>
          </p:cNvPicPr>
          <p:nvPr/>
        </p:nvPicPr>
        <p:blipFill>
          <a:blip r:embed="rId3"/>
          <a:stretch>
            <a:fillRect/>
          </a:stretch>
        </p:blipFill>
        <p:spPr>
          <a:xfrm>
            <a:off x="591916" y="3686617"/>
            <a:ext cx="4060659" cy="2637485"/>
          </a:xfrm>
          <a:prstGeom prst="rect">
            <a:avLst/>
          </a:prstGeom>
        </p:spPr>
      </p:pic>
      <p:pic>
        <p:nvPicPr>
          <p:cNvPr id="16" name="Picture 15">
            <a:extLst>
              <a:ext uri="{FF2B5EF4-FFF2-40B4-BE49-F238E27FC236}">
                <a16:creationId xmlns:a16="http://schemas.microsoft.com/office/drawing/2014/main" id="{D025F696-6B6F-0176-5ABD-D7369ABB7DBA}"/>
              </a:ext>
            </a:extLst>
          </p:cNvPr>
          <p:cNvPicPr>
            <a:picLocks noChangeAspect="1"/>
          </p:cNvPicPr>
          <p:nvPr/>
        </p:nvPicPr>
        <p:blipFill>
          <a:blip r:embed="rId4"/>
          <a:stretch>
            <a:fillRect/>
          </a:stretch>
        </p:blipFill>
        <p:spPr>
          <a:xfrm>
            <a:off x="7193752" y="3763404"/>
            <a:ext cx="4013224" cy="2628517"/>
          </a:xfrm>
          <a:prstGeom prst="rect">
            <a:avLst/>
          </a:prstGeom>
        </p:spPr>
      </p:pic>
      <p:pic>
        <p:nvPicPr>
          <p:cNvPr id="18" name="Picture 17">
            <a:extLst>
              <a:ext uri="{FF2B5EF4-FFF2-40B4-BE49-F238E27FC236}">
                <a16:creationId xmlns:a16="http://schemas.microsoft.com/office/drawing/2014/main" id="{28F0A585-E974-C5F9-5C7B-F6EEBA4B3169}"/>
              </a:ext>
            </a:extLst>
          </p:cNvPr>
          <p:cNvPicPr>
            <a:picLocks noChangeAspect="1"/>
          </p:cNvPicPr>
          <p:nvPr/>
        </p:nvPicPr>
        <p:blipFill>
          <a:blip r:embed="rId5"/>
          <a:stretch>
            <a:fillRect/>
          </a:stretch>
        </p:blipFill>
        <p:spPr>
          <a:xfrm>
            <a:off x="7336085" y="1381427"/>
            <a:ext cx="3558656" cy="2355370"/>
          </a:xfrm>
          <a:prstGeom prst="rect">
            <a:avLst/>
          </a:prstGeom>
        </p:spPr>
      </p:pic>
    </p:spTree>
    <p:extLst>
      <p:ext uri="{BB962C8B-B14F-4D97-AF65-F5344CB8AC3E}">
        <p14:creationId xmlns:p14="http://schemas.microsoft.com/office/powerpoint/2010/main" val="3219256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718D-3418-360A-0436-28D4DAF4A289}"/>
              </a:ext>
            </a:extLst>
          </p:cNvPr>
          <p:cNvSpPr>
            <a:spLocks noGrp="1"/>
          </p:cNvSpPr>
          <p:nvPr>
            <p:ph type="title"/>
          </p:nvPr>
        </p:nvSpPr>
        <p:spPr/>
        <p:txBody>
          <a:bodyPr/>
          <a:lstStyle/>
          <a:p>
            <a:r>
              <a:rPr lang="en-US" dirty="0"/>
              <a:t>Combining datasets</a:t>
            </a:r>
          </a:p>
        </p:txBody>
      </p:sp>
      <p:sp>
        <p:nvSpPr>
          <p:cNvPr id="3" name="Text Placeholder 2">
            <a:extLst>
              <a:ext uri="{FF2B5EF4-FFF2-40B4-BE49-F238E27FC236}">
                <a16:creationId xmlns:a16="http://schemas.microsoft.com/office/drawing/2014/main" id="{2A9FA512-1AD4-2ED9-D7DF-581F215406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571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F10F-6205-F18F-27C0-0CFFB5449B2E}"/>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A442685A-2C03-1AE8-D9F3-498E51B9611F}"/>
              </a:ext>
            </a:extLst>
          </p:cNvPr>
          <p:cNvSpPr>
            <a:spLocks noGrp="1"/>
          </p:cNvSpPr>
          <p:nvPr>
            <p:ph idx="1"/>
          </p:nvPr>
        </p:nvSpPr>
        <p:spPr/>
        <p:txBody>
          <a:bodyPr vert="horz" lIns="91440" tIns="45720" rIns="91440" bIns="45720" rtlCol="0" anchor="t">
            <a:normAutofit fontScale="92500" lnSpcReduction="20000"/>
          </a:bodyPr>
          <a:lstStyle/>
          <a:p>
            <a:r>
              <a:rPr lang="en-US" dirty="0"/>
              <a:t>All the construction operations we have seen so far are using a single data table</a:t>
            </a:r>
          </a:p>
          <a:p>
            <a:r>
              <a:rPr lang="en-US" dirty="0"/>
              <a:t>However, we often have separate data table that we need to combine to create our final indicators</a:t>
            </a:r>
          </a:p>
          <a:p>
            <a:r>
              <a:rPr lang="en-US" dirty="0"/>
              <a:t>There are two main ways of combining data tables:</a:t>
            </a:r>
          </a:p>
          <a:p>
            <a:pPr lvl="1"/>
            <a:r>
              <a:rPr lang="en-US" b="1" dirty="0">
                <a:latin typeface="Lato"/>
                <a:ea typeface="Lato"/>
                <a:cs typeface="Lato"/>
              </a:rPr>
              <a:t>Merging</a:t>
            </a:r>
            <a:r>
              <a:rPr lang="en-US" dirty="0">
                <a:latin typeface="Lato"/>
                <a:ea typeface="Lato"/>
                <a:cs typeface="Lato"/>
              </a:rPr>
              <a:t>, when we combine data sets that contain more or less the </a:t>
            </a:r>
            <a:r>
              <a:rPr lang="en-US" i="1" dirty="0">
                <a:latin typeface="Lato"/>
                <a:ea typeface="Lato"/>
                <a:cs typeface="Lato"/>
              </a:rPr>
              <a:t>same instances of the unit of observation</a:t>
            </a:r>
            <a:r>
              <a:rPr lang="en-US" dirty="0">
                <a:latin typeface="Lato"/>
                <a:ea typeface="Lato"/>
                <a:cs typeface="Lato"/>
              </a:rPr>
              <a:t>, but different variables, to </a:t>
            </a:r>
            <a:r>
              <a:rPr lang="en-US" b="1" dirty="0">
                <a:latin typeface="Lato"/>
                <a:ea typeface="Lato"/>
                <a:cs typeface="Lato"/>
              </a:rPr>
              <a:t>create a data set with more columns than the original ones</a:t>
            </a:r>
          </a:p>
          <a:p>
            <a:pPr lvl="1"/>
            <a:r>
              <a:rPr lang="en-US" b="1" dirty="0">
                <a:latin typeface="Lato"/>
                <a:ea typeface="Lato"/>
                <a:cs typeface="Lato"/>
              </a:rPr>
              <a:t>Appending</a:t>
            </a:r>
            <a:r>
              <a:rPr lang="en-US" dirty="0">
                <a:latin typeface="Lato"/>
                <a:ea typeface="Lato"/>
                <a:cs typeface="Lato"/>
              </a:rPr>
              <a:t>, when we combine data sets that have more or less the </a:t>
            </a:r>
            <a:r>
              <a:rPr lang="en-US" i="1" dirty="0">
                <a:latin typeface="Lato"/>
                <a:ea typeface="Lato"/>
                <a:cs typeface="Lato"/>
              </a:rPr>
              <a:t>same columns</a:t>
            </a:r>
            <a:r>
              <a:rPr lang="en-US" dirty="0">
                <a:latin typeface="Lato"/>
                <a:ea typeface="Lato"/>
                <a:cs typeface="Lato"/>
              </a:rPr>
              <a:t>, but different instances of the unit of observation to </a:t>
            </a:r>
            <a:r>
              <a:rPr lang="en-US" b="1" dirty="0">
                <a:latin typeface="Lato"/>
                <a:ea typeface="Lato"/>
                <a:cs typeface="Lato"/>
              </a:rPr>
              <a:t>increase the number of observations</a:t>
            </a:r>
            <a:endParaRPr lang="en-US" dirty="0">
              <a:latin typeface="Lato"/>
              <a:ea typeface="Lato"/>
              <a:cs typeface="Lato"/>
            </a:endParaRPr>
          </a:p>
          <a:p>
            <a:pPr lvl="1"/>
            <a:endParaRPr lang="en-US" b="1" dirty="0"/>
          </a:p>
          <a:p>
            <a:r>
              <a:rPr lang="en-US" dirty="0"/>
              <a:t>Can you think of cases when you would need to perform merges or appends?</a:t>
            </a:r>
          </a:p>
        </p:txBody>
      </p:sp>
    </p:spTree>
    <p:extLst>
      <p:ext uri="{BB962C8B-B14F-4D97-AF65-F5344CB8AC3E}">
        <p14:creationId xmlns:p14="http://schemas.microsoft.com/office/powerpoint/2010/main" val="3490230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Today’s lab</a:t>
            </a:r>
          </a:p>
        </p:txBody>
      </p:sp>
      <p:graphicFrame>
        <p:nvGraphicFramePr>
          <p:cNvPr id="3" name="Diagram 2">
            <a:extLst>
              <a:ext uri="{FF2B5EF4-FFF2-40B4-BE49-F238E27FC236}">
                <a16:creationId xmlns:a16="http://schemas.microsoft.com/office/drawing/2014/main" id="{5B431282-BC3E-DFD6-D69A-32975F69BCE9}"/>
              </a:ext>
            </a:extLst>
          </p:cNvPr>
          <p:cNvGraphicFramePr/>
          <p:nvPr>
            <p:extLst>
              <p:ext uri="{D42A27DB-BD31-4B8C-83A1-F6EECF244321}">
                <p14:modId xmlns:p14="http://schemas.microsoft.com/office/powerpoint/2010/main" val="944509838"/>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834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F10F-6205-F18F-27C0-0CFFB5449B2E}"/>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A442685A-2C03-1AE8-D9F3-498E51B9611F}"/>
              </a:ext>
            </a:extLst>
          </p:cNvPr>
          <p:cNvSpPr>
            <a:spLocks noGrp="1"/>
          </p:cNvSpPr>
          <p:nvPr>
            <p:ph idx="1"/>
          </p:nvPr>
        </p:nvSpPr>
        <p:spPr>
          <a:xfrm>
            <a:off x="838200" y="1825625"/>
            <a:ext cx="10515600" cy="1759547"/>
          </a:xfrm>
        </p:spPr>
        <p:txBody>
          <a:bodyPr vert="horz" lIns="91440" tIns="45720" rIns="91440" bIns="45720" rtlCol="0" anchor="t">
            <a:normAutofit fontScale="92500" lnSpcReduction="20000"/>
          </a:bodyPr>
          <a:lstStyle/>
          <a:p>
            <a:r>
              <a:rPr lang="en-US" dirty="0"/>
              <a:t>All the construction operations we have seen so far are using a single data table</a:t>
            </a:r>
          </a:p>
          <a:p>
            <a:r>
              <a:rPr lang="en-US" dirty="0"/>
              <a:t>However, we often have separate data table that we need to combine to create our final indicators</a:t>
            </a:r>
          </a:p>
          <a:p>
            <a:r>
              <a:rPr lang="en-US" dirty="0"/>
              <a:t>There are two main ways of combining data tables:</a:t>
            </a:r>
          </a:p>
          <a:p>
            <a:endParaRPr lang="en-US" dirty="0"/>
          </a:p>
          <a:p>
            <a:pPr lvl="1"/>
            <a:endParaRPr lang="en-US" b="1" dirty="0"/>
          </a:p>
        </p:txBody>
      </p:sp>
      <p:graphicFrame>
        <p:nvGraphicFramePr>
          <p:cNvPr id="4" name="Diagram 3">
            <a:extLst>
              <a:ext uri="{FF2B5EF4-FFF2-40B4-BE49-F238E27FC236}">
                <a16:creationId xmlns:a16="http://schemas.microsoft.com/office/drawing/2014/main" id="{F4D528A2-6B88-BD15-DB24-9C1E43EED9AD}"/>
              </a:ext>
            </a:extLst>
          </p:cNvPr>
          <p:cNvGraphicFramePr/>
          <p:nvPr/>
        </p:nvGraphicFramePr>
        <p:xfrm>
          <a:off x="684668" y="3429000"/>
          <a:ext cx="10822663" cy="3342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421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1CE7-0CBB-5EF7-65FB-C95545BBC9D7}"/>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8C1398B3-AD8A-7BA5-556F-AFAB7F90DCCF}"/>
              </a:ext>
            </a:extLst>
          </p:cNvPr>
          <p:cNvSpPr>
            <a:spLocks noGrp="1"/>
          </p:cNvSpPr>
          <p:nvPr>
            <p:ph idx="1"/>
          </p:nvPr>
        </p:nvSpPr>
        <p:spPr/>
        <p:txBody>
          <a:bodyPr vert="horz" lIns="91440" tIns="45720" rIns="91440" bIns="45720" rtlCol="0" anchor="t">
            <a:normAutofit/>
          </a:bodyPr>
          <a:lstStyle/>
          <a:p>
            <a:r>
              <a:rPr lang="en-US" dirty="0">
                <a:latin typeface="Arial"/>
                <a:cs typeface="Arial"/>
              </a:rPr>
              <a:t>Examples of when </a:t>
            </a:r>
            <a:r>
              <a:rPr lang="en-US" b="1" dirty="0">
                <a:latin typeface="Arial"/>
                <a:cs typeface="Arial"/>
              </a:rPr>
              <a:t>merge</a:t>
            </a:r>
            <a:r>
              <a:rPr lang="en-US" dirty="0">
                <a:latin typeface="Arial"/>
                <a:cs typeface="Arial"/>
              </a:rPr>
              <a:t> is needed include:</a:t>
            </a:r>
          </a:p>
          <a:p>
            <a:pPr lvl="1"/>
            <a:r>
              <a:rPr lang="en-US" dirty="0">
                <a:latin typeface="Arial"/>
                <a:cs typeface="Arial"/>
              </a:rPr>
              <a:t>Combining data on ID variable from a different dataset</a:t>
            </a:r>
          </a:p>
          <a:p>
            <a:pPr lvl="1"/>
            <a:r>
              <a:rPr lang="en-US" dirty="0">
                <a:latin typeface="Arial"/>
                <a:cs typeface="Arial"/>
              </a:rPr>
              <a:t>Including location information </a:t>
            </a:r>
            <a:endParaRPr lang="en-US" dirty="0"/>
          </a:p>
          <a:p>
            <a:r>
              <a:rPr lang="en-US" dirty="0">
                <a:latin typeface="Lato"/>
                <a:ea typeface="Lato"/>
                <a:cs typeface="Lato"/>
              </a:rPr>
              <a:t>Examples of when </a:t>
            </a:r>
            <a:r>
              <a:rPr lang="en-US" b="1" dirty="0">
                <a:latin typeface="Lato"/>
                <a:ea typeface="Lato"/>
                <a:cs typeface="Lato"/>
              </a:rPr>
              <a:t>append</a:t>
            </a:r>
            <a:r>
              <a:rPr lang="en-US" dirty="0">
                <a:latin typeface="Lato"/>
                <a:ea typeface="Lato"/>
                <a:cs typeface="Lato"/>
              </a:rPr>
              <a:t> is needed include:</a:t>
            </a:r>
            <a:endParaRPr lang="en-US" dirty="0"/>
          </a:p>
          <a:p>
            <a:pPr lvl="1"/>
            <a:r>
              <a:rPr lang="en-US" dirty="0"/>
              <a:t>Combining data from different years</a:t>
            </a:r>
          </a:p>
          <a:p>
            <a:pPr lvl="1"/>
            <a:r>
              <a:rPr lang="en-US" dirty="0"/>
              <a:t>Combining data from different countries</a:t>
            </a:r>
          </a:p>
          <a:p>
            <a:endParaRPr lang="en-US" dirty="0"/>
          </a:p>
        </p:txBody>
      </p:sp>
    </p:spTree>
    <p:extLst>
      <p:ext uri="{BB962C8B-B14F-4D97-AF65-F5344CB8AC3E}">
        <p14:creationId xmlns:p14="http://schemas.microsoft.com/office/powerpoint/2010/main" val="1528949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pic>
        <p:nvPicPr>
          <p:cNvPr id="12" name="Picture 12">
            <a:extLst>
              <a:ext uri="{FF2B5EF4-FFF2-40B4-BE49-F238E27FC236}">
                <a16:creationId xmlns:a16="http://schemas.microsoft.com/office/drawing/2014/main" id="{30E07336-F291-DF5F-66CD-8123984E2B92}"/>
              </a:ext>
            </a:extLst>
          </p:cNvPr>
          <p:cNvPicPr>
            <a:picLocks noChangeAspect="1"/>
          </p:cNvPicPr>
          <p:nvPr/>
        </p:nvPicPr>
        <p:blipFill>
          <a:blip r:embed="rId2"/>
          <a:stretch>
            <a:fillRect/>
          </a:stretch>
        </p:blipFill>
        <p:spPr>
          <a:xfrm>
            <a:off x="667709" y="2005171"/>
            <a:ext cx="3998581" cy="1817038"/>
          </a:xfrm>
          <a:prstGeom prst="rect">
            <a:avLst/>
          </a:prstGeom>
        </p:spPr>
      </p:pic>
      <p:pic>
        <p:nvPicPr>
          <p:cNvPr id="13" name="Picture 13">
            <a:extLst>
              <a:ext uri="{FF2B5EF4-FFF2-40B4-BE49-F238E27FC236}">
                <a16:creationId xmlns:a16="http://schemas.microsoft.com/office/drawing/2014/main" id="{6B8DC3A9-C2DD-DE8C-A5DD-00F9C57E6B4D}"/>
              </a:ext>
            </a:extLst>
          </p:cNvPr>
          <p:cNvPicPr>
            <a:picLocks noChangeAspect="1"/>
          </p:cNvPicPr>
          <p:nvPr/>
        </p:nvPicPr>
        <p:blipFill>
          <a:blip r:embed="rId3"/>
          <a:stretch>
            <a:fillRect/>
          </a:stretch>
        </p:blipFill>
        <p:spPr>
          <a:xfrm>
            <a:off x="7114559" y="2004485"/>
            <a:ext cx="4004063" cy="1812927"/>
          </a:xfrm>
          <a:prstGeom prst="rect">
            <a:avLst/>
          </a:prstGeom>
        </p:spPr>
      </p:pic>
      <p:sp>
        <p:nvSpPr>
          <p:cNvPr id="15" name="TextBox 14">
            <a:extLst>
              <a:ext uri="{FF2B5EF4-FFF2-40B4-BE49-F238E27FC236}">
                <a16:creationId xmlns:a16="http://schemas.microsoft.com/office/drawing/2014/main" id="{10C1FDA5-4D72-6A90-D7A2-66EA8046D321}"/>
              </a:ext>
            </a:extLst>
          </p:cNvPr>
          <p:cNvSpPr txBox="1"/>
          <p:nvPr/>
        </p:nvSpPr>
        <p:spPr>
          <a:xfrm>
            <a:off x="1019654" y="1350884"/>
            <a:ext cx="4100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Dataset in memory: HH roster</a:t>
            </a:r>
            <a:endParaRPr lang="en-US" dirty="0">
              <a:latin typeface="Lato"/>
              <a:ea typeface="Lato"/>
              <a:cs typeface="Lato"/>
            </a:endParaRPr>
          </a:p>
        </p:txBody>
      </p:sp>
      <p:sp>
        <p:nvSpPr>
          <p:cNvPr id="16" name="TextBox 15">
            <a:extLst>
              <a:ext uri="{FF2B5EF4-FFF2-40B4-BE49-F238E27FC236}">
                <a16:creationId xmlns:a16="http://schemas.microsoft.com/office/drawing/2014/main" id="{EA3ADC05-2D5B-FBAE-8FC2-208B783558E9}"/>
              </a:ext>
            </a:extLst>
          </p:cNvPr>
          <p:cNvSpPr txBox="1"/>
          <p:nvPr/>
        </p:nvSpPr>
        <p:spPr>
          <a:xfrm>
            <a:off x="7032876" y="1490790"/>
            <a:ext cx="4085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Using dataset :  Plot roster</a:t>
            </a:r>
            <a:endParaRPr lang="en-US" dirty="0">
              <a:latin typeface="Courier New"/>
              <a:ea typeface="Lato"/>
              <a:cs typeface="Lato"/>
            </a:endParaRPr>
          </a:p>
        </p:txBody>
      </p:sp>
      <p:sp>
        <p:nvSpPr>
          <p:cNvPr id="17" name="Rectangle: Rounded Corners 16">
            <a:extLst>
              <a:ext uri="{FF2B5EF4-FFF2-40B4-BE49-F238E27FC236}">
                <a16:creationId xmlns:a16="http://schemas.microsoft.com/office/drawing/2014/main" id="{0202587E-EAFD-A180-3524-9E98253B277A}"/>
              </a:ext>
            </a:extLst>
          </p:cNvPr>
          <p:cNvSpPr/>
          <p:nvPr/>
        </p:nvSpPr>
        <p:spPr>
          <a:xfrm>
            <a:off x="1019654" y="1962560"/>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834E3DC-DD19-DA7D-6C71-926DDEAF612C}"/>
              </a:ext>
            </a:extLst>
          </p:cNvPr>
          <p:cNvSpPr/>
          <p:nvPr/>
        </p:nvSpPr>
        <p:spPr>
          <a:xfrm>
            <a:off x="7499394" y="1951596"/>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032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pic>
        <p:nvPicPr>
          <p:cNvPr id="12" name="Picture 12">
            <a:extLst>
              <a:ext uri="{FF2B5EF4-FFF2-40B4-BE49-F238E27FC236}">
                <a16:creationId xmlns:a16="http://schemas.microsoft.com/office/drawing/2014/main" id="{30E07336-F291-DF5F-66CD-8123984E2B92}"/>
              </a:ext>
            </a:extLst>
          </p:cNvPr>
          <p:cNvPicPr>
            <a:picLocks noChangeAspect="1"/>
          </p:cNvPicPr>
          <p:nvPr/>
        </p:nvPicPr>
        <p:blipFill>
          <a:blip r:embed="rId2"/>
          <a:stretch>
            <a:fillRect/>
          </a:stretch>
        </p:blipFill>
        <p:spPr>
          <a:xfrm>
            <a:off x="667709" y="2005171"/>
            <a:ext cx="3998581" cy="1817038"/>
          </a:xfrm>
          <a:prstGeom prst="rect">
            <a:avLst/>
          </a:prstGeom>
        </p:spPr>
      </p:pic>
      <p:pic>
        <p:nvPicPr>
          <p:cNvPr id="13" name="Picture 13">
            <a:extLst>
              <a:ext uri="{FF2B5EF4-FFF2-40B4-BE49-F238E27FC236}">
                <a16:creationId xmlns:a16="http://schemas.microsoft.com/office/drawing/2014/main" id="{6B8DC3A9-C2DD-DE8C-A5DD-00F9C57E6B4D}"/>
              </a:ext>
            </a:extLst>
          </p:cNvPr>
          <p:cNvPicPr>
            <a:picLocks noChangeAspect="1"/>
          </p:cNvPicPr>
          <p:nvPr/>
        </p:nvPicPr>
        <p:blipFill>
          <a:blip r:embed="rId3"/>
          <a:stretch>
            <a:fillRect/>
          </a:stretch>
        </p:blipFill>
        <p:spPr>
          <a:xfrm>
            <a:off x="7114559" y="2004485"/>
            <a:ext cx="4004063" cy="1812927"/>
          </a:xfrm>
          <a:prstGeom prst="rect">
            <a:avLst/>
          </a:prstGeom>
        </p:spPr>
      </p:pic>
      <p:sp>
        <p:nvSpPr>
          <p:cNvPr id="15" name="TextBox 14">
            <a:extLst>
              <a:ext uri="{FF2B5EF4-FFF2-40B4-BE49-F238E27FC236}">
                <a16:creationId xmlns:a16="http://schemas.microsoft.com/office/drawing/2014/main" id="{10C1FDA5-4D72-6A90-D7A2-66EA8046D321}"/>
              </a:ext>
            </a:extLst>
          </p:cNvPr>
          <p:cNvSpPr txBox="1"/>
          <p:nvPr/>
        </p:nvSpPr>
        <p:spPr>
          <a:xfrm>
            <a:off x="1995452" y="1578820"/>
            <a:ext cx="2346302" cy="372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Master dataset </a:t>
            </a:r>
            <a:endParaRPr lang="en-US">
              <a:latin typeface="Lato"/>
              <a:ea typeface="Lato"/>
              <a:cs typeface="Lato"/>
            </a:endParaRPr>
          </a:p>
        </p:txBody>
      </p:sp>
      <p:sp>
        <p:nvSpPr>
          <p:cNvPr id="16" name="TextBox 15">
            <a:extLst>
              <a:ext uri="{FF2B5EF4-FFF2-40B4-BE49-F238E27FC236}">
                <a16:creationId xmlns:a16="http://schemas.microsoft.com/office/drawing/2014/main" id="{EA3ADC05-2D5B-FBAE-8FC2-208B783558E9}"/>
              </a:ext>
            </a:extLst>
          </p:cNvPr>
          <p:cNvSpPr txBox="1"/>
          <p:nvPr/>
        </p:nvSpPr>
        <p:spPr>
          <a:xfrm>
            <a:off x="7619999" y="1584302"/>
            <a:ext cx="3645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Using dataset : Plot roster </a:t>
            </a:r>
            <a:endParaRPr lang="en-US" dirty="0">
              <a:latin typeface="Courier New"/>
              <a:ea typeface="Lato"/>
              <a:cs typeface="Lato"/>
            </a:endParaRPr>
          </a:p>
        </p:txBody>
      </p:sp>
      <p:sp>
        <p:nvSpPr>
          <p:cNvPr id="17" name="Rectangle: Rounded Corners 16">
            <a:extLst>
              <a:ext uri="{FF2B5EF4-FFF2-40B4-BE49-F238E27FC236}">
                <a16:creationId xmlns:a16="http://schemas.microsoft.com/office/drawing/2014/main" id="{0202587E-EAFD-A180-3524-9E98253B277A}"/>
              </a:ext>
            </a:extLst>
          </p:cNvPr>
          <p:cNvSpPr/>
          <p:nvPr/>
        </p:nvSpPr>
        <p:spPr>
          <a:xfrm>
            <a:off x="1019654" y="1962560"/>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834E3DC-DD19-DA7D-6C71-926DDEAF612C}"/>
              </a:ext>
            </a:extLst>
          </p:cNvPr>
          <p:cNvSpPr/>
          <p:nvPr/>
        </p:nvSpPr>
        <p:spPr>
          <a:xfrm>
            <a:off x="7499394" y="1951596"/>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27091FD-70F0-3031-4089-64A8D87BB1E2}"/>
              </a:ext>
            </a:extLst>
          </p:cNvPr>
          <p:cNvSpPr txBox="1"/>
          <p:nvPr/>
        </p:nvSpPr>
        <p:spPr>
          <a:xfrm>
            <a:off x="3168603" y="4056690"/>
            <a:ext cx="5630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urier New"/>
                <a:ea typeface="Lato"/>
                <a:cs typeface="Calibri"/>
              </a:rPr>
              <a:t>merge 1:1 </a:t>
            </a:r>
            <a:r>
              <a:rPr lang="en-US" dirty="0" err="1">
                <a:latin typeface="Courier New"/>
                <a:ea typeface="Lato"/>
                <a:cs typeface="Calibri"/>
              </a:rPr>
              <a:t>hhid</a:t>
            </a:r>
            <a:r>
              <a:rPr lang="en-US" dirty="0">
                <a:latin typeface="Courier New"/>
                <a:ea typeface="Lato"/>
                <a:cs typeface="Calibri"/>
              </a:rPr>
              <a:t> using </a:t>
            </a:r>
            <a:r>
              <a:rPr lang="en-US" dirty="0" err="1">
                <a:latin typeface="Courier New"/>
                <a:ea typeface="Lato"/>
                <a:cs typeface="Calibri"/>
              </a:rPr>
              <a:t>agri_data.dta</a:t>
            </a:r>
            <a:endParaRPr lang="en-US">
              <a:latin typeface="Courier New"/>
              <a:cs typeface="Courier New"/>
            </a:endParaRPr>
          </a:p>
        </p:txBody>
      </p:sp>
      <p:pic>
        <p:nvPicPr>
          <p:cNvPr id="3" name="Picture 3" descr="A screenshot of a graph&#10;&#10;Description automatically generated">
            <a:extLst>
              <a:ext uri="{FF2B5EF4-FFF2-40B4-BE49-F238E27FC236}">
                <a16:creationId xmlns:a16="http://schemas.microsoft.com/office/drawing/2014/main" id="{083E84F5-9F76-C7E3-6CAC-6319B87E26D3}"/>
              </a:ext>
            </a:extLst>
          </p:cNvPr>
          <p:cNvPicPr>
            <a:picLocks noChangeAspect="1"/>
          </p:cNvPicPr>
          <p:nvPr/>
        </p:nvPicPr>
        <p:blipFill>
          <a:blip r:embed="rId4"/>
          <a:stretch>
            <a:fillRect/>
          </a:stretch>
        </p:blipFill>
        <p:spPr>
          <a:xfrm>
            <a:off x="1945018" y="4560131"/>
            <a:ext cx="7901774" cy="1849246"/>
          </a:xfrm>
          <a:prstGeom prst="rect">
            <a:avLst/>
          </a:prstGeom>
        </p:spPr>
      </p:pic>
    </p:spTree>
    <p:extLst>
      <p:ext uri="{BB962C8B-B14F-4D97-AF65-F5344CB8AC3E}">
        <p14:creationId xmlns:p14="http://schemas.microsoft.com/office/powerpoint/2010/main" val="1709362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sp>
        <p:nvSpPr>
          <p:cNvPr id="3" name="Content Placeholder 2">
            <a:extLst>
              <a:ext uri="{FF2B5EF4-FFF2-40B4-BE49-F238E27FC236}">
                <a16:creationId xmlns:a16="http://schemas.microsoft.com/office/drawing/2014/main" id="{B8ED7D76-0674-AD59-660A-806EC0942E33}"/>
              </a:ext>
            </a:extLst>
          </p:cNvPr>
          <p:cNvSpPr>
            <a:spLocks noGrp="1"/>
          </p:cNvSpPr>
          <p:nvPr>
            <p:ph sz="half" idx="1"/>
          </p:nvPr>
        </p:nvSpPr>
        <p:spPr/>
        <p:txBody>
          <a:bodyPr>
            <a:normAutofit fontScale="77500" lnSpcReduction="20000"/>
          </a:bodyPr>
          <a:lstStyle/>
          <a:p>
            <a:r>
              <a:rPr lang="en-US" dirty="0"/>
              <a:t>It only makes sense to merge two data sets that have </a:t>
            </a:r>
            <a:r>
              <a:rPr lang="en-US" b="1" dirty="0"/>
              <a:t>common observations</a:t>
            </a:r>
          </a:p>
          <a:p>
            <a:r>
              <a:rPr lang="en-US" dirty="0"/>
              <a:t>The syntax of the command makes it clear that when merging two data sets, they </a:t>
            </a:r>
            <a:r>
              <a:rPr lang="en-US" b="1" dirty="0"/>
              <a:t>need to have at least one variable in common</a:t>
            </a:r>
          </a:p>
          <a:p>
            <a:r>
              <a:rPr lang="en-US" dirty="0"/>
              <a:t>This is one of the points in the data work where having </a:t>
            </a:r>
            <a:r>
              <a:rPr lang="en-US" b="1" dirty="0"/>
              <a:t>uniquely identifying variables</a:t>
            </a:r>
            <a:r>
              <a:rPr lang="en-US" dirty="0"/>
              <a:t> is extremely important!</a:t>
            </a:r>
          </a:p>
          <a:p>
            <a:r>
              <a:rPr lang="en-US" dirty="0"/>
              <a:t>When merging two data sets, we first need to load one of them in memory (this will be called the </a:t>
            </a:r>
            <a:r>
              <a:rPr lang="en-US" b="1" dirty="0"/>
              <a:t>master</a:t>
            </a:r>
            <a:r>
              <a:rPr lang="en-US" dirty="0"/>
              <a:t> data), and then refer to the other one (the </a:t>
            </a:r>
            <a:r>
              <a:rPr lang="en-US" b="1" dirty="0"/>
              <a:t>using</a:t>
            </a:r>
            <a:r>
              <a:rPr lang="en-US" dirty="0"/>
              <a:t> data set) by its filename</a:t>
            </a:r>
          </a:p>
        </p:txBody>
      </p:sp>
      <p:pic>
        <p:nvPicPr>
          <p:cNvPr id="6" name="Content Placeholder 5">
            <a:extLst>
              <a:ext uri="{FF2B5EF4-FFF2-40B4-BE49-F238E27FC236}">
                <a16:creationId xmlns:a16="http://schemas.microsoft.com/office/drawing/2014/main" id="{A861F391-C5A5-566F-69C0-AE93164FFBF8}"/>
              </a:ext>
            </a:extLst>
          </p:cNvPr>
          <p:cNvPicPr>
            <a:picLocks noGrp="1" noChangeAspect="1"/>
          </p:cNvPicPr>
          <p:nvPr>
            <p:ph sz="half" idx="2"/>
          </p:nvPr>
        </p:nvPicPr>
        <p:blipFill>
          <a:blip r:embed="rId2"/>
          <a:stretch>
            <a:fillRect/>
          </a:stretch>
        </p:blipFill>
        <p:spPr>
          <a:xfrm>
            <a:off x="6472395" y="1825625"/>
            <a:ext cx="4685714" cy="2780952"/>
          </a:xfrm>
        </p:spPr>
      </p:pic>
    </p:spTree>
    <p:extLst>
      <p:ext uri="{BB962C8B-B14F-4D97-AF65-F5344CB8AC3E}">
        <p14:creationId xmlns:p14="http://schemas.microsoft.com/office/powerpoint/2010/main" val="4063089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55FB4-2D50-C2E1-C7C4-9BFF4B6F3299}"/>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merge</a:t>
            </a:r>
            <a:endParaRPr lang="en-US" dirty="0"/>
          </a:p>
        </p:txBody>
      </p:sp>
      <p:sp>
        <p:nvSpPr>
          <p:cNvPr id="12" name="Content Placeholder 11">
            <a:extLst>
              <a:ext uri="{FF2B5EF4-FFF2-40B4-BE49-F238E27FC236}">
                <a16:creationId xmlns:a16="http://schemas.microsoft.com/office/drawing/2014/main" id="{A1E53E4D-F9D1-8809-4D5C-8044099192B2}"/>
              </a:ext>
            </a:extLst>
          </p:cNvPr>
          <p:cNvSpPr>
            <a:spLocks noGrp="1"/>
          </p:cNvSpPr>
          <p:nvPr>
            <p:ph idx="1"/>
          </p:nvPr>
        </p:nvSpPr>
        <p:spPr/>
        <p:txBody>
          <a:bodyPr/>
          <a:lstStyle/>
          <a:p>
            <a:r>
              <a:rPr lang="en-US" dirty="0"/>
              <a:t>There are different options that allow you to test that the result of the merge matches your expectations:</a:t>
            </a:r>
          </a:p>
          <a:p>
            <a:endParaRPr lang="en-US" dirty="0"/>
          </a:p>
        </p:txBody>
      </p:sp>
      <p:pic>
        <p:nvPicPr>
          <p:cNvPr id="14" name="Picture 13">
            <a:extLst>
              <a:ext uri="{FF2B5EF4-FFF2-40B4-BE49-F238E27FC236}">
                <a16:creationId xmlns:a16="http://schemas.microsoft.com/office/drawing/2014/main" id="{9FBEDE9B-DD9C-C003-F74D-220949C88EE3}"/>
              </a:ext>
            </a:extLst>
          </p:cNvPr>
          <p:cNvPicPr>
            <a:picLocks noChangeAspect="1"/>
          </p:cNvPicPr>
          <p:nvPr/>
        </p:nvPicPr>
        <p:blipFill>
          <a:blip r:embed="rId2"/>
          <a:stretch>
            <a:fillRect/>
          </a:stretch>
        </p:blipFill>
        <p:spPr>
          <a:xfrm>
            <a:off x="838200" y="3096886"/>
            <a:ext cx="10650583" cy="3080077"/>
          </a:xfrm>
          <a:prstGeom prst="rect">
            <a:avLst/>
          </a:prstGeom>
        </p:spPr>
      </p:pic>
    </p:spTree>
    <p:extLst>
      <p:ext uri="{BB962C8B-B14F-4D97-AF65-F5344CB8AC3E}">
        <p14:creationId xmlns:p14="http://schemas.microsoft.com/office/powerpoint/2010/main" val="331234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8FA-7B8C-D8BD-31F2-6CA8C1A48194}"/>
              </a:ext>
            </a:extLst>
          </p:cNvPr>
          <p:cNvSpPr>
            <a:spLocks noGrp="1"/>
          </p:cNvSpPr>
          <p:nvPr>
            <p:ph type="title"/>
          </p:nvPr>
        </p:nvSpPr>
        <p:spPr/>
        <p:txBody>
          <a:bodyPr/>
          <a:lstStyle/>
          <a:p>
            <a:r>
              <a:rPr lang="en-US" dirty="0">
                <a:latin typeface="Lato Bold"/>
                <a:ea typeface="Lato Bold"/>
                <a:cs typeface="Lato Bold"/>
              </a:rPr>
              <a:t>Task 12: Merge datasets</a:t>
            </a:r>
          </a:p>
        </p:txBody>
      </p:sp>
      <p:sp>
        <p:nvSpPr>
          <p:cNvPr id="3" name="Content Placeholder 2">
            <a:extLst>
              <a:ext uri="{FF2B5EF4-FFF2-40B4-BE49-F238E27FC236}">
                <a16:creationId xmlns:a16="http://schemas.microsoft.com/office/drawing/2014/main" id="{604407A8-3B97-1844-0432-6E70D7BA118E}"/>
              </a:ext>
            </a:extLst>
          </p:cNvPr>
          <p:cNvSpPr>
            <a:spLocks noGrp="1"/>
          </p:cNvSpPr>
          <p:nvPr>
            <p:ph idx="1"/>
          </p:nvPr>
        </p:nvSpPr>
        <p:spPr/>
        <p:txBody>
          <a:bodyPr>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merge</a:t>
            </a:r>
            <a:r>
              <a:rPr lang="en-US" dirty="0"/>
              <a:t> to merge </a:t>
            </a:r>
            <a:r>
              <a:rPr lang="en-US" dirty="0" err="1">
                <a:latin typeface="Courier New" panose="02070309020205020404" pitchFamily="49" charset="0"/>
                <a:cs typeface="Courier New" panose="02070309020205020404" pitchFamily="49" charset="0"/>
              </a:rPr>
              <a:t>treat_status.dta</a:t>
            </a:r>
            <a:r>
              <a:rPr lang="en-US" dirty="0">
                <a:latin typeface="Courier New" panose="02070309020205020404" pitchFamily="49" charset="0"/>
                <a:cs typeface="Courier New" panose="02070309020205020404" pitchFamily="49" charset="0"/>
              </a:rPr>
              <a:t> </a:t>
            </a:r>
            <a:r>
              <a:rPr lang="en-US" dirty="0"/>
              <a:t>to the current dataset</a:t>
            </a:r>
          </a:p>
          <a:p>
            <a:pPr lvl="1"/>
            <a:r>
              <a:rPr lang="en-US" dirty="0"/>
              <a:t>Which variable are you going to use to merge?</a:t>
            </a:r>
          </a:p>
          <a:p>
            <a:pPr lvl="1"/>
            <a:r>
              <a:rPr lang="en-US" dirty="0"/>
              <a:t>Will this be a one-to-one merge (</a:t>
            </a:r>
            <a:r>
              <a:rPr lang="en-US" dirty="0">
                <a:highlight>
                  <a:srgbClr val="C0C0C0"/>
                </a:highlight>
                <a:latin typeface="Courier New" panose="02070309020205020404" pitchFamily="49" charset="0"/>
                <a:cs typeface="Courier New" panose="02070309020205020404" pitchFamily="49" charset="0"/>
              </a:rPr>
              <a:t>merge 1:1</a:t>
            </a:r>
            <a:r>
              <a:rPr lang="en-US" dirty="0"/>
              <a:t>) or many-to-one merge (</a:t>
            </a:r>
            <a:r>
              <a:rPr lang="en-US" dirty="0">
                <a:highlight>
                  <a:srgbClr val="C0C0C0"/>
                </a:highlight>
                <a:latin typeface="Courier New" panose="02070309020205020404" pitchFamily="49" charset="0"/>
                <a:cs typeface="Courier New" panose="02070309020205020404" pitchFamily="49" charset="0"/>
              </a:rPr>
              <a:t>merge m:1</a:t>
            </a:r>
            <a:r>
              <a:rPr lang="en-US" dirty="0"/>
              <a:t>)?</a:t>
            </a:r>
          </a:p>
          <a:p>
            <a:pPr lvl="1"/>
            <a:r>
              <a:rPr lang="en-US" dirty="0"/>
              <a:t>Are all the observations merging?</a:t>
            </a:r>
          </a:p>
          <a:p>
            <a:endParaRPr lang="en-US" dirty="0"/>
          </a:p>
        </p:txBody>
      </p:sp>
    </p:spTree>
    <p:extLst>
      <p:ext uri="{BB962C8B-B14F-4D97-AF65-F5344CB8AC3E}">
        <p14:creationId xmlns:p14="http://schemas.microsoft.com/office/powerpoint/2010/main" val="3134540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E068-77ED-8BF8-4D18-64D164CD6FC5}"/>
              </a:ext>
            </a:extLst>
          </p:cNvPr>
          <p:cNvSpPr>
            <a:spLocks noGrp="1"/>
          </p:cNvSpPr>
          <p:nvPr>
            <p:ph type="title"/>
          </p:nvPr>
        </p:nvSpPr>
        <p:spPr/>
        <p:txBody>
          <a:bodyPr/>
          <a:lstStyle/>
          <a:p>
            <a:r>
              <a:rPr lang="en-US" dirty="0"/>
              <a:t>Labels in Stata</a:t>
            </a:r>
          </a:p>
        </p:txBody>
      </p:sp>
      <p:sp>
        <p:nvSpPr>
          <p:cNvPr id="3" name="Text Placeholder 2">
            <a:extLst>
              <a:ext uri="{FF2B5EF4-FFF2-40B4-BE49-F238E27FC236}">
                <a16:creationId xmlns:a16="http://schemas.microsoft.com/office/drawing/2014/main" id="{2D90E87E-A5A4-95A6-C0F6-560853319C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5943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3CB8-4E6F-452D-0C28-06ED67D5B8D9}"/>
              </a:ext>
            </a:extLst>
          </p:cNvPr>
          <p:cNvSpPr>
            <a:spLocks noGrp="1"/>
          </p:cNvSpPr>
          <p:nvPr>
            <p:ph type="title"/>
          </p:nvPr>
        </p:nvSpPr>
        <p:spPr/>
        <p:txBody>
          <a:bodyPr/>
          <a:lstStyle/>
          <a:p>
            <a:r>
              <a:rPr lang="en-US" dirty="0"/>
              <a:t>Labels in Stata</a:t>
            </a:r>
          </a:p>
        </p:txBody>
      </p:sp>
      <p:sp>
        <p:nvSpPr>
          <p:cNvPr id="3" name="Content Placeholder 2">
            <a:extLst>
              <a:ext uri="{FF2B5EF4-FFF2-40B4-BE49-F238E27FC236}">
                <a16:creationId xmlns:a16="http://schemas.microsoft.com/office/drawing/2014/main" id="{F894CB69-66FD-51CC-3698-8545BD573E92}"/>
              </a:ext>
            </a:extLst>
          </p:cNvPr>
          <p:cNvSpPr>
            <a:spLocks noGrp="1"/>
          </p:cNvSpPr>
          <p:nvPr>
            <p:ph idx="1"/>
          </p:nvPr>
        </p:nvSpPr>
        <p:spPr/>
        <p:txBody>
          <a:bodyPr>
            <a:normAutofit/>
          </a:bodyPr>
          <a:lstStyle/>
          <a:p>
            <a:r>
              <a:rPr lang="en-US" dirty="0"/>
              <a:t>When cleaning a data set you  should also make sure that all variables are properly labeled</a:t>
            </a:r>
          </a:p>
          <a:p>
            <a:r>
              <a:rPr lang="en-US" dirty="0"/>
              <a:t>Check all variables have variable labels (in English or the language used in the  research team)</a:t>
            </a:r>
          </a:p>
          <a:p>
            <a:r>
              <a:rPr lang="en-US" dirty="0"/>
              <a:t>Check all that all categorical variables have value labels (in English or the  language used in the research team)</a:t>
            </a:r>
          </a:p>
          <a:p>
            <a:r>
              <a:rPr lang="en-US" dirty="0"/>
              <a:t>Useful commands: </a:t>
            </a:r>
          </a:p>
          <a:p>
            <a:endParaRPr lang="en-US" dirty="0"/>
          </a:p>
        </p:txBody>
      </p:sp>
      <p:graphicFrame>
        <p:nvGraphicFramePr>
          <p:cNvPr id="4" name="Table 4">
            <a:extLst>
              <a:ext uri="{FF2B5EF4-FFF2-40B4-BE49-F238E27FC236}">
                <a16:creationId xmlns:a16="http://schemas.microsoft.com/office/drawing/2014/main" id="{CCA60BC5-05B8-106F-CAFD-D65ACBE33A32}"/>
              </a:ext>
            </a:extLst>
          </p:cNvPr>
          <p:cNvGraphicFramePr>
            <a:graphicFrameLocks noGrp="1"/>
          </p:cNvGraphicFramePr>
          <p:nvPr/>
        </p:nvGraphicFramePr>
        <p:xfrm>
          <a:off x="1082040" y="5009515"/>
          <a:ext cx="5553891" cy="1483360"/>
        </p:xfrm>
        <a:graphic>
          <a:graphicData uri="http://schemas.openxmlformats.org/drawingml/2006/table">
            <a:tbl>
              <a:tblPr bandRow="1">
                <a:tableStyleId>{93296810-A885-4BE3-A3E7-6D5BEEA58F35}</a:tableStyleId>
              </a:tblPr>
              <a:tblGrid>
                <a:gridCol w="2148115">
                  <a:extLst>
                    <a:ext uri="{9D8B030D-6E8A-4147-A177-3AD203B41FA5}">
                      <a16:colId xmlns:a16="http://schemas.microsoft.com/office/drawing/2014/main" val="2756628445"/>
                    </a:ext>
                  </a:extLst>
                </a:gridCol>
                <a:gridCol w="3405776">
                  <a:extLst>
                    <a:ext uri="{9D8B030D-6E8A-4147-A177-3AD203B41FA5}">
                      <a16:colId xmlns:a16="http://schemas.microsoft.com/office/drawing/2014/main" val="3673443299"/>
                    </a:ext>
                  </a:extLst>
                </a:gridCol>
              </a:tblGrid>
              <a:tr h="370840">
                <a:tc>
                  <a:txBody>
                    <a:bodyPr/>
                    <a:lstStyle/>
                    <a:p>
                      <a:r>
                        <a:rPr lang="en-US" dirty="0">
                          <a:latin typeface="Courier New" panose="02070309020205020404" pitchFamily="49" charset="0"/>
                          <a:cs typeface="Courier New" panose="02070309020205020404" pitchFamily="49" charset="0"/>
                        </a:rPr>
                        <a:t>label variable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Labels the variable</a:t>
                      </a:r>
                    </a:p>
                  </a:txBody>
                  <a:tcPr/>
                </a:tc>
                <a:extLst>
                  <a:ext uri="{0D108BD9-81ED-4DB2-BD59-A6C34878D82A}">
                    <a16:rowId xmlns:a16="http://schemas.microsoft.com/office/drawing/2014/main" val="3394483773"/>
                  </a:ext>
                </a:extLst>
              </a:tr>
              <a:tr h="370840">
                <a:tc>
                  <a:txBody>
                    <a:bodyPr/>
                    <a:lstStyle/>
                    <a:p>
                      <a:r>
                        <a:rPr lang="en-US" dirty="0">
                          <a:latin typeface="Courier New" panose="02070309020205020404" pitchFamily="49" charset="0"/>
                          <a:cs typeface="Courier New" panose="02070309020205020404" pitchFamily="49" charset="0"/>
                        </a:rPr>
                        <a:t>label define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Defines value label</a:t>
                      </a:r>
                    </a:p>
                  </a:txBody>
                  <a:tcPr/>
                </a:tc>
                <a:extLst>
                  <a:ext uri="{0D108BD9-81ED-4DB2-BD59-A6C34878D82A}">
                    <a16:rowId xmlns:a16="http://schemas.microsoft.com/office/drawing/2014/main" val="2872169210"/>
                  </a:ext>
                </a:extLst>
              </a:tr>
              <a:tr h="370840">
                <a:tc>
                  <a:txBody>
                    <a:bodyPr/>
                    <a:lstStyle/>
                    <a:p>
                      <a:r>
                        <a:rPr lang="en-US" dirty="0">
                          <a:latin typeface="Courier New" panose="02070309020205020404" pitchFamily="49" charset="0"/>
                          <a:cs typeface="Courier New" panose="02070309020205020404" pitchFamily="49" charset="0"/>
                        </a:rPr>
                        <a:t>label value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Assigns value label to variable</a:t>
                      </a:r>
                    </a:p>
                  </a:txBody>
                  <a:tcPr/>
                </a:tc>
                <a:extLst>
                  <a:ext uri="{0D108BD9-81ED-4DB2-BD59-A6C34878D82A}">
                    <a16:rowId xmlns:a16="http://schemas.microsoft.com/office/drawing/2014/main" val="311743926"/>
                  </a:ext>
                </a:extLst>
              </a:tr>
              <a:tr h="370840">
                <a:tc>
                  <a:txBody>
                    <a:bodyPr/>
                    <a:lstStyle/>
                    <a:p>
                      <a:r>
                        <a:rPr lang="en-US" dirty="0">
                          <a:latin typeface="Courier New" panose="02070309020205020404" pitchFamily="49" charset="0"/>
                          <a:cs typeface="Courier New" panose="02070309020205020404" pitchFamily="49" charset="0"/>
                        </a:rPr>
                        <a:t>label </a:t>
                      </a:r>
                      <a:r>
                        <a:rPr lang="en-US" dirty="0" err="1">
                          <a:latin typeface="Courier New" panose="02070309020205020404" pitchFamily="49" charset="0"/>
                          <a:cs typeface="Courier New" panose="02070309020205020404" pitchFamily="49" charset="0"/>
                        </a:rPr>
                        <a:t>dir</a:t>
                      </a:r>
                      <a:endParaRPr lang="en-US" dirty="0">
                        <a:latin typeface="Courier New" panose="02070309020205020404" pitchFamily="49" charset="0"/>
                        <a:cs typeface="Courier New" panose="02070309020205020404" pitchFamily="49" charset="0"/>
                      </a:endParaRP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Lists names of value labels</a:t>
                      </a:r>
                    </a:p>
                  </a:txBody>
                  <a:tcPr/>
                </a:tc>
                <a:extLst>
                  <a:ext uri="{0D108BD9-81ED-4DB2-BD59-A6C34878D82A}">
                    <a16:rowId xmlns:a16="http://schemas.microsoft.com/office/drawing/2014/main" val="3275973931"/>
                  </a:ext>
                </a:extLst>
              </a:tr>
            </a:tbl>
          </a:graphicData>
        </a:graphic>
      </p:graphicFrame>
    </p:spTree>
    <p:extLst>
      <p:ext uri="{BB962C8B-B14F-4D97-AF65-F5344CB8AC3E}">
        <p14:creationId xmlns:p14="http://schemas.microsoft.com/office/powerpoint/2010/main" val="2394889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52A54-AA5B-10EE-E7A6-E14E8AF714CA}"/>
              </a:ext>
            </a:extLst>
          </p:cNvPr>
          <p:cNvSpPr>
            <a:spLocks noGrp="1"/>
          </p:cNvSpPr>
          <p:nvPr>
            <p:ph type="title"/>
          </p:nvPr>
        </p:nvSpPr>
        <p:spPr/>
        <p:txBody>
          <a:bodyPr/>
          <a:lstStyle/>
          <a:p>
            <a:r>
              <a:rPr lang="en-US" dirty="0"/>
              <a:t>Task 13A: Label variables and values</a:t>
            </a:r>
          </a:p>
        </p:txBody>
      </p:sp>
      <p:sp>
        <p:nvSpPr>
          <p:cNvPr id="3" name="Content Placeholder 2">
            <a:extLst>
              <a:ext uri="{FF2B5EF4-FFF2-40B4-BE49-F238E27FC236}">
                <a16:creationId xmlns:a16="http://schemas.microsoft.com/office/drawing/2014/main" id="{1912E052-D694-C182-0CED-9C25D315882C}"/>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describe</a:t>
            </a:r>
            <a:r>
              <a:rPr lang="en-US" dirty="0"/>
              <a:t> to check if all the variables have labels</a:t>
            </a:r>
          </a:p>
          <a:p>
            <a:pPr lvl="1"/>
            <a:r>
              <a:rPr lang="en-US" dirty="0"/>
              <a:t>Are there any variables without labels?</a:t>
            </a:r>
          </a:p>
          <a:p>
            <a:r>
              <a:rPr lang="en-US" dirty="0"/>
              <a:t>Label the variables that don’t have labels:</a:t>
            </a:r>
          </a:p>
          <a:p>
            <a:pPr marL="457200" lvl="1" indent="0">
              <a:buNone/>
            </a:pPr>
            <a:r>
              <a:rPr lang="en-US" dirty="0">
                <a:latin typeface="Courier New" panose="02070309020205020404" pitchFamily="49" charset="0"/>
                <a:cs typeface="Courier New" panose="02070309020205020404" pitchFamily="49" charset="0"/>
              </a:rPr>
              <a:t>label variable </a:t>
            </a:r>
            <a:r>
              <a:rPr lang="en-US" dirty="0" err="1">
                <a:latin typeface="Courier New" panose="02070309020205020404" pitchFamily="49" charset="0"/>
                <a:cs typeface="Courier New" panose="02070309020205020404" pitchFamily="49" charset="0"/>
              </a:rPr>
              <a:t>varname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varlabel</a:t>
            </a:r>
            <a:r>
              <a:rPr lang="en-US" dirty="0">
                <a:latin typeface="Courier New" panose="02070309020205020404" pitchFamily="49" charset="0"/>
                <a:cs typeface="Courier New" panose="02070309020205020404" pitchFamily="49" charset="0"/>
              </a:rPr>
              <a:t>”</a:t>
            </a:r>
          </a:p>
          <a:p>
            <a:r>
              <a:rPr lang="en-US" dirty="0"/>
              <a:t>Are there any categorical variable without value labels?</a:t>
            </a:r>
          </a:p>
          <a:p>
            <a:pPr marL="457200" lvl="1" indent="0">
              <a:buNone/>
            </a:pPr>
            <a:endParaRPr lang="en-US" dirty="0"/>
          </a:p>
          <a:p>
            <a:pPr lvl="1"/>
            <a:endParaRPr lang="en-US" dirty="0"/>
          </a:p>
        </p:txBody>
      </p:sp>
    </p:spTree>
    <p:extLst>
      <p:ext uri="{BB962C8B-B14F-4D97-AF65-F5344CB8AC3E}">
        <p14:creationId xmlns:p14="http://schemas.microsoft.com/office/powerpoint/2010/main" val="240124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AEB6-99C0-95C0-754B-918BAC49DDCC}"/>
              </a:ext>
            </a:extLst>
          </p:cNvPr>
          <p:cNvSpPr>
            <a:spLocks noGrp="1"/>
          </p:cNvSpPr>
          <p:nvPr>
            <p:ph type="title"/>
          </p:nvPr>
        </p:nvSpPr>
        <p:spPr/>
        <p:txBody>
          <a:bodyPr/>
          <a:lstStyle/>
          <a:p>
            <a:r>
              <a:rPr lang="en-US" dirty="0"/>
              <a:t>What is Data Cleaning?</a:t>
            </a:r>
          </a:p>
        </p:txBody>
      </p:sp>
      <p:pic>
        <p:nvPicPr>
          <p:cNvPr id="5" name="Content Placeholder 4">
            <a:extLst>
              <a:ext uri="{FF2B5EF4-FFF2-40B4-BE49-F238E27FC236}">
                <a16:creationId xmlns:a16="http://schemas.microsoft.com/office/drawing/2014/main" id="{E871F254-C0DE-E8B6-8800-920D68E4CB44}"/>
              </a:ext>
            </a:extLst>
          </p:cNvPr>
          <p:cNvPicPr>
            <a:picLocks noGrp="1" noChangeAspect="1"/>
          </p:cNvPicPr>
          <p:nvPr>
            <p:ph idx="1"/>
          </p:nvPr>
        </p:nvPicPr>
        <p:blipFill>
          <a:blip r:embed="rId2"/>
          <a:stretch>
            <a:fillRect/>
          </a:stretch>
        </p:blipFill>
        <p:spPr>
          <a:xfrm>
            <a:off x="3393633" y="1825625"/>
            <a:ext cx="5404734" cy="4351338"/>
          </a:xfrm>
        </p:spPr>
      </p:pic>
    </p:spTree>
    <p:extLst>
      <p:ext uri="{BB962C8B-B14F-4D97-AF65-F5344CB8AC3E}">
        <p14:creationId xmlns:p14="http://schemas.microsoft.com/office/powerpoint/2010/main" val="2586174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D471-20E7-070A-7539-7C4A15A0FB29}"/>
              </a:ext>
            </a:extLst>
          </p:cNvPr>
          <p:cNvSpPr>
            <a:spLocks noGrp="1"/>
          </p:cNvSpPr>
          <p:nvPr>
            <p:ph type="title"/>
          </p:nvPr>
        </p:nvSpPr>
        <p:spPr/>
        <p:txBody>
          <a:bodyPr/>
          <a:lstStyle/>
          <a:p>
            <a:r>
              <a:rPr lang="en-US" dirty="0"/>
              <a:t>Task 13B: Value labels</a:t>
            </a:r>
          </a:p>
        </p:txBody>
      </p:sp>
      <p:sp>
        <p:nvSpPr>
          <p:cNvPr id="3" name="Content Placeholder 2">
            <a:extLst>
              <a:ext uri="{FF2B5EF4-FFF2-40B4-BE49-F238E27FC236}">
                <a16:creationId xmlns:a16="http://schemas.microsoft.com/office/drawing/2014/main" id="{83A28621-A251-41E3-6534-BFDFAC3C7E29}"/>
              </a:ext>
            </a:extLst>
          </p:cNvPr>
          <p:cNvSpPr>
            <a:spLocks noGrp="1"/>
          </p:cNvSpPr>
          <p:nvPr>
            <p:ph idx="1"/>
          </p:nvPr>
        </p:nvSpPr>
        <p:spPr/>
        <p:txBody>
          <a:bodyPr>
            <a:normAutofit fontScale="92500" lnSpcReduction="20000"/>
          </a:bodyPr>
          <a:lstStyle/>
          <a:p>
            <a:r>
              <a:rPr lang="en-US" dirty="0"/>
              <a:t>Are there any variables without value labels?</a:t>
            </a:r>
          </a:p>
          <a:p>
            <a:r>
              <a:rPr lang="en-US" dirty="0"/>
              <a:t>Can you assign an existing value label to these new variables?</a:t>
            </a:r>
          </a:p>
          <a:p>
            <a:r>
              <a:rPr lang="en-US" dirty="0"/>
              <a:t>Use an existing variable to assign values </a:t>
            </a: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label value </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labelname</a:t>
            </a:r>
            <a:endParaRPr lang="en-US" dirty="0">
              <a:latin typeface="Courier New" panose="02070309020205020404" pitchFamily="49" charset="0"/>
              <a:cs typeface="Courier New" panose="02070309020205020404" pitchFamily="49" charset="0"/>
            </a:endParaRPr>
          </a:p>
          <a:p>
            <a:pPr marL="457200" lvl="1" indent="0">
              <a:buNone/>
            </a:pPr>
            <a:endParaRPr lang="en-US" dirty="0">
              <a:latin typeface="Courier New" panose="02070309020205020404" pitchFamily="49" charset="0"/>
              <a:cs typeface="Courier New" panose="02070309020205020404" pitchFamily="49" charset="0"/>
            </a:endParaRPr>
          </a:p>
          <a:p>
            <a:r>
              <a:rPr lang="en-US" dirty="0"/>
              <a:t>Define a new value label for treatment status so that it is 1 for treatment and 0 for control</a:t>
            </a:r>
          </a:p>
          <a:p>
            <a:pPr marL="457200" lvl="1" indent="0">
              <a:buNone/>
            </a:pPr>
            <a:r>
              <a:rPr lang="en-US" dirty="0">
                <a:latin typeface="Courier New" panose="02070309020205020404" pitchFamily="49" charset="0"/>
                <a:cs typeface="Courier New" panose="02070309020205020404" pitchFamily="49" charset="0"/>
              </a:rPr>
              <a:t>label </a:t>
            </a:r>
            <a:r>
              <a:rPr lang="it-IT" dirty="0">
                <a:latin typeface="Courier New" panose="02070309020205020404" pitchFamily="49" charset="0"/>
                <a:cs typeface="Courier New" panose="02070309020205020404" pitchFamily="49" charset="0"/>
              </a:rPr>
              <a:t>define lblname # "label" # "label" </a:t>
            </a:r>
            <a:endParaRPr lang="en-US" dirty="0">
              <a:latin typeface="Courier New" panose="02070309020205020404" pitchFamily="49" charset="0"/>
              <a:cs typeface="Courier New" panose="02070309020205020404" pitchFamily="49" charset="0"/>
            </a:endParaRPr>
          </a:p>
          <a:p>
            <a:pPr marL="457200" lvl="1" indent="0">
              <a:buNone/>
            </a:pPr>
            <a:endParaRPr lang="en-US" dirty="0"/>
          </a:p>
          <a:p>
            <a:r>
              <a:rPr lang="en-US" dirty="0"/>
              <a:t>Assign this label to the treatment variable</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or </a:t>
            </a:r>
            <a:r>
              <a:rPr lang="en-US" dirty="0">
                <a:highlight>
                  <a:srgbClr val="C0C0C0"/>
                </a:highlight>
                <a:latin typeface="Courier New" panose="02070309020205020404" pitchFamily="49" charset="0"/>
                <a:cs typeface="Courier New" panose="02070309020205020404" pitchFamily="49" charset="0"/>
              </a:rPr>
              <a:t>browse</a:t>
            </a:r>
            <a:r>
              <a:rPr lang="en-US" dirty="0"/>
              <a:t> to check how the categories are being displayed now</a:t>
            </a:r>
          </a:p>
        </p:txBody>
      </p:sp>
    </p:spTree>
    <p:extLst>
      <p:ext uri="{BB962C8B-B14F-4D97-AF65-F5344CB8AC3E}">
        <p14:creationId xmlns:p14="http://schemas.microsoft.com/office/powerpoint/2010/main" val="1646781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EA5-B332-A0E2-8F98-26E863926654}"/>
              </a:ext>
            </a:extLst>
          </p:cNvPr>
          <p:cNvSpPr>
            <a:spLocks noGrp="1"/>
          </p:cNvSpPr>
          <p:nvPr>
            <p:ph type="title"/>
          </p:nvPr>
        </p:nvSpPr>
        <p:spPr/>
        <p:txBody>
          <a:bodyPr/>
          <a:lstStyle/>
          <a:p>
            <a:r>
              <a:rPr lang="en-US" dirty="0"/>
              <a:t>Ordering and Saving your work</a:t>
            </a:r>
          </a:p>
        </p:txBody>
      </p:sp>
      <p:sp>
        <p:nvSpPr>
          <p:cNvPr id="3" name="Text Placeholder 2">
            <a:extLst>
              <a:ext uri="{FF2B5EF4-FFF2-40B4-BE49-F238E27FC236}">
                <a16:creationId xmlns:a16="http://schemas.microsoft.com/office/drawing/2014/main" id="{58114D61-2CDF-39C5-39AA-CC83685D40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38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4A9E-010A-E260-BDC7-587228E83A6E}"/>
              </a:ext>
            </a:extLst>
          </p:cNvPr>
          <p:cNvSpPr>
            <a:spLocks noGrp="1"/>
          </p:cNvSpPr>
          <p:nvPr>
            <p:ph type="title"/>
          </p:nvPr>
        </p:nvSpPr>
        <p:spPr/>
        <p:txBody>
          <a:bodyPr/>
          <a:lstStyle/>
          <a:p>
            <a:r>
              <a:rPr lang="en-US" dirty="0"/>
              <a:t>Ordering variables</a:t>
            </a:r>
          </a:p>
        </p:txBody>
      </p:sp>
      <p:sp>
        <p:nvSpPr>
          <p:cNvPr id="3" name="Content Placeholder 2">
            <a:extLst>
              <a:ext uri="{FF2B5EF4-FFF2-40B4-BE49-F238E27FC236}">
                <a16:creationId xmlns:a16="http://schemas.microsoft.com/office/drawing/2014/main" id="{69085A5E-C677-1364-7D3B-927EC80542C3}"/>
              </a:ext>
            </a:extLst>
          </p:cNvPr>
          <p:cNvSpPr>
            <a:spLocks noGrp="1"/>
          </p:cNvSpPr>
          <p:nvPr>
            <p:ph idx="1"/>
          </p:nvPr>
        </p:nvSpPr>
        <p:spPr/>
        <p:txBody>
          <a:bodyPr>
            <a:normAutofit/>
          </a:bodyPr>
          <a:lstStyle/>
          <a:p>
            <a:r>
              <a:rPr lang="en-US" dirty="0"/>
              <a:t>It is recommended the variables in the final data tables follow the same order as in the questionnaire</a:t>
            </a:r>
          </a:p>
          <a:p>
            <a:r>
              <a:rPr lang="en-US" dirty="0"/>
              <a:t>If the data was not collected exclusively for you study, you may want to group related variables, so they are close to each other</a:t>
            </a:r>
          </a:p>
          <a:p>
            <a:r>
              <a:rPr lang="en-US" dirty="0"/>
              <a:t>The variables that </a:t>
            </a:r>
            <a:r>
              <a:rPr lang="en-US" b="1" dirty="0"/>
              <a:t>identify observations </a:t>
            </a:r>
            <a:r>
              <a:rPr lang="en-US" dirty="0"/>
              <a:t>should be </a:t>
            </a:r>
            <a:r>
              <a:rPr lang="en-US" b="1" dirty="0"/>
              <a:t>ordered first </a:t>
            </a:r>
            <a:r>
              <a:rPr lang="en-US" dirty="0"/>
              <a:t>in each data table</a:t>
            </a:r>
          </a:p>
          <a:p>
            <a:r>
              <a:rPr lang="en-US" dirty="0"/>
              <a:t>Useful commands:</a:t>
            </a: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endParaRPr lang="en-US" sz="1800" dirty="0">
              <a:solidFill>
                <a:prstClr val="black"/>
              </a:solidFill>
              <a:latin typeface="Courier New" panose="02070309020205020404" pitchFamily="49" charset="0"/>
              <a:cs typeface="Courier New" panose="02070309020205020404" pitchFamily="49" charset="0"/>
            </a:endParaRP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r>
              <a:rPr lang="en-US" sz="1800" dirty="0">
                <a:solidFill>
                  <a:prstClr val="black"/>
                </a:solidFill>
                <a:latin typeface="Courier New" panose="02070309020205020404" pitchFamily="49" charset="0"/>
                <a:cs typeface="Courier New" panose="02070309020205020404" pitchFamily="49" charset="0"/>
              </a:rPr>
              <a:t>, before()</a:t>
            </a: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r>
              <a:rPr lang="en-US" sz="1800" dirty="0">
                <a:solidFill>
                  <a:prstClr val="black"/>
                </a:solidFill>
                <a:latin typeface="Courier New" panose="02070309020205020404" pitchFamily="49" charset="0"/>
                <a:cs typeface="Courier New" panose="02070309020205020404" pitchFamily="49" charset="0"/>
              </a:rPr>
              <a:t>, after()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93730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2285-1DBC-5B5F-8263-09B57C8C981E}"/>
              </a:ext>
            </a:extLst>
          </p:cNvPr>
          <p:cNvSpPr>
            <a:spLocks noGrp="1"/>
          </p:cNvSpPr>
          <p:nvPr>
            <p:ph type="title"/>
          </p:nvPr>
        </p:nvSpPr>
        <p:spPr/>
        <p:txBody>
          <a:bodyPr/>
          <a:lstStyle/>
          <a:p>
            <a:r>
              <a:rPr lang="en-US" dirty="0"/>
              <a:t>Task 14: Saving your work</a:t>
            </a:r>
          </a:p>
        </p:txBody>
      </p:sp>
      <p:sp>
        <p:nvSpPr>
          <p:cNvPr id="3" name="Content Placeholder 2">
            <a:extLst>
              <a:ext uri="{FF2B5EF4-FFF2-40B4-BE49-F238E27FC236}">
                <a16:creationId xmlns:a16="http://schemas.microsoft.com/office/drawing/2014/main" id="{EF9724B7-61F8-8625-4445-B808EA87FA47}"/>
              </a:ext>
            </a:extLst>
          </p:cNvPr>
          <p:cNvSpPr>
            <a:spLocks noGrp="1"/>
          </p:cNvSpPr>
          <p:nvPr>
            <p:ph idx="1"/>
          </p:nvPr>
        </p:nvSpPr>
        <p:spPr/>
        <p:txBody>
          <a:bodyPr/>
          <a:lstStyle/>
          <a:p>
            <a:r>
              <a:rPr lang="en-US" dirty="0"/>
              <a:t>Before saving, make sure to </a:t>
            </a:r>
            <a:r>
              <a:rPr lang="en-US" dirty="0">
                <a:highlight>
                  <a:srgbClr val="C0C0C0"/>
                </a:highlight>
                <a:latin typeface="Courier New" panose="02070309020205020404" pitchFamily="49" charset="0"/>
                <a:cs typeface="Courier New" panose="02070309020205020404" pitchFamily="49" charset="0"/>
              </a:rPr>
              <a:t>drop</a:t>
            </a:r>
            <a:r>
              <a:rPr lang="en-US" dirty="0"/>
              <a:t> any variables that were replaced or created to help clean the data</a:t>
            </a:r>
          </a:p>
          <a:p>
            <a:r>
              <a:rPr lang="en-US" dirty="0"/>
              <a:t>Make sure all the variables have labels</a:t>
            </a:r>
          </a:p>
          <a:p>
            <a:r>
              <a:rPr lang="en-US" dirty="0"/>
              <a:t>Save the dataset you’ve been working on to </a:t>
            </a:r>
            <a:r>
              <a:rPr lang="en-US" dirty="0">
                <a:latin typeface="Courier New" panose="02070309020205020404" pitchFamily="49" charset="0"/>
                <a:cs typeface="Courier New" panose="02070309020205020404" pitchFamily="49" charset="0"/>
              </a:rPr>
              <a:t>Final </a:t>
            </a:r>
            <a:r>
              <a:rPr lang="en-US" dirty="0"/>
              <a:t>and call it </a:t>
            </a:r>
            <a:r>
              <a:rPr lang="en-US" dirty="0" err="1">
                <a:latin typeface="Courier New" panose="02070309020205020404" pitchFamily="49" charset="0"/>
                <a:cs typeface="Courier New" panose="02070309020205020404" pitchFamily="49" charset="0"/>
              </a:rPr>
              <a:t>TZA_CCT_baseline_clean</a:t>
            </a:r>
            <a:endParaRPr lang="en-US" dirty="0">
              <a:latin typeface="Courier New" panose="02070309020205020404" pitchFamily="49" charset="0"/>
              <a:cs typeface="Courier New" panose="02070309020205020404" pitchFamily="49" charset="0"/>
            </a:endParaRPr>
          </a:p>
          <a:p>
            <a:r>
              <a:rPr lang="en-US" dirty="0"/>
              <a:t>Save your do-file with any changes you have made</a:t>
            </a:r>
          </a:p>
        </p:txBody>
      </p:sp>
    </p:spTree>
    <p:extLst>
      <p:ext uri="{BB962C8B-B14F-4D97-AF65-F5344CB8AC3E}">
        <p14:creationId xmlns:p14="http://schemas.microsoft.com/office/powerpoint/2010/main" val="1289312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0F21-BD85-A495-2B66-E0591AD7BA1F}"/>
              </a:ext>
            </a:extLst>
          </p:cNvPr>
          <p:cNvSpPr>
            <a:spLocks noGrp="1"/>
          </p:cNvSpPr>
          <p:nvPr>
            <p:ph type="title"/>
          </p:nvPr>
        </p:nvSpPr>
        <p:spPr/>
        <p:txBody>
          <a:bodyPr/>
          <a:lstStyle/>
          <a:p>
            <a:r>
              <a:rPr lang="en-US" dirty="0"/>
              <a:t>Aggregating observations</a:t>
            </a:r>
          </a:p>
        </p:txBody>
      </p:sp>
      <p:sp>
        <p:nvSpPr>
          <p:cNvPr id="3" name="Text Placeholder 2">
            <a:extLst>
              <a:ext uri="{FF2B5EF4-FFF2-40B4-BE49-F238E27FC236}">
                <a16:creationId xmlns:a16="http://schemas.microsoft.com/office/drawing/2014/main" id="{0E3A7466-A34A-5366-987A-2992D306DB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78669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5C4B-C190-2314-2409-0AD0C2087B2E}"/>
              </a:ext>
            </a:extLst>
          </p:cNvPr>
          <p:cNvSpPr>
            <a:spLocks noGrp="1"/>
          </p:cNvSpPr>
          <p:nvPr>
            <p:ph type="title"/>
          </p:nvPr>
        </p:nvSpPr>
        <p:spPr/>
        <p:txBody>
          <a:bodyPr/>
          <a:lstStyle/>
          <a:p>
            <a:r>
              <a:rPr lang="en-US" dirty="0"/>
              <a:t>Aggregating observations</a:t>
            </a:r>
          </a:p>
        </p:txBody>
      </p:sp>
      <p:sp>
        <p:nvSpPr>
          <p:cNvPr id="3" name="Content Placeholder 2">
            <a:extLst>
              <a:ext uri="{FF2B5EF4-FFF2-40B4-BE49-F238E27FC236}">
                <a16:creationId xmlns:a16="http://schemas.microsoft.com/office/drawing/2014/main" id="{BC9FDDB0-0547-1A8A-283D-08B49F1B0B9B}"/>
              </a:ext>
            </a:extLst>
          </p:cNvPr>
          <p:cNvSpPr>
            <a:spLocks noGrp="1"/>
          </p:cNvSpPr>
          <p:nvPr>
            <p:ph idx="1"/>
          </p:nvPr>
        </p:nvSpPr>
        <p:spPr/>
        <p:txBody>
          <a:bodyPr>
            <a:normAutofit fontScale="92500"/>
          </a:bodyPr>
          <a:lstStyle/>
          <a:p>
            <a:r>
              <a:rPr lang="en-US" dirty="0"/>
              <a:t>We have seen how </a:t>
            </a:r>
            <a:r>
              <a:rPr lang="en-US" dirty="0" err="1">
                <a:highlight>
                  <a:srgbClr val="C0C0C0"/>
                </a:highlight>
                <a:latin typeface="Courier New" panose="02070309020205020404" pitchFamily="49" charset="0"/>
                <a:cs typeface="Courier New" panose="02070309020205020404" pitchFamily="49" charset="0"/>
              </a:rPr>
              <a:t>egen</a:t>
            </a:r>
            <a:r>
              <a:rPr lang="en-US" dirty="0"/>
              <a:t> allows us to aggregate information </a:t>
            </a:r>
            <a:r>
              <a:rPr lang="en-US" b="1" dirty="0"/>
              <a:t>across rows</a:t>
            </a:r>
          </a:p>
          <a:p>
            <a:pPr lvl="1"/>
            <a:r>
              <a:rPr lang="en-US" dirty="0"/>
              <a:t>We can also use </a:t>
            </a:r>
            <a:r>
              <a:rPr lang="en-US" dirty="0" err="1">
                <a:highlight>
                  <a:srgbClr val="C0C0C0"/>
                </a:highlight>
                <a:latin typeface="Courier New" panose="02070309020205020404" pitchFamily="49" charset="0"/>
                <a:cs typeface="Courier New" panose="02070309020205020404" pitchFamily="49" charset="0"/>
              </a:rPr>
              <a:t>egen</a:t>
            </a:r>
            <a:r>
              <a:rPr lang="en-US" dirty="0"/>
              <a:t> to aggregate information </a:t>
            </a:r>
            <a:r>
              <a:rPr lang="en-US" b="1" dirty="0"/>
              <a:t>by group </a:t>
            </a:r>
            <a:r>
              <a:rPr lang="en-US" dirty="0"/>
              <a:t>without changing the unit of observation of the data set</a:t>
            </a:r>
          </a:p>
          <a:p>
            <a:r>
              <a:rPr lang="en-US" dirty="0"/>
              <a:t>Sometimes, however, we do want to </a:t>
            </a:r>
            <a:r>
              <a:rPr lang="en-US" b="1" dirty="0"/>
              <a:t>change the unit of observation</a:t>
            </a:r>
          </a:p>
          <a:p>
            <a:r>
              <a:rPr lang="en-US" dirty="0"/>
              <a:t>In these cases, we will use the command </a:t>
            </a:r>
            <a:r>
              <a:rPr lang="en-US" dirty="0">
                <a:highlight>
                  <a:srgbClr val="C0C0C0"/>
                </a:highlight>
                <a:latin typeface="Courier New" panose="02070309020205020404" pitchFamily="49" charset="0"/>
                <a:cs typeface="Courier New" panose="02070309020205020404" pitchFamily="49" charset="0"/>
              </a:rPr>
              <a:t>collapse</a:t>
            </a:r>
          </a:p>
          <a:p>
            <a:r>
              <a:rPr lang="en-US" dirty="0"/>
              <a:t>There are a number of different statistics that can be used with collapse:</a:t>
            </a:r>
          </a:p>
          <a:p>
            <a:pPr lvl="1"/>
            <a:r>
              <a:rPr lang="en-US" dirty="0">
                <a:latin typeface="Courier New" panose="02070309020205020404" pitchFamily="49" charset="0"/>
                <a:cs typeface="Courier New" panose="02070309020205020404" pitchFamily="49" charset="0"/>
              </a:rPr>
              <a:t>mean, median, </a:t>
            </a:r>
            <a:r>
              <a:rPr lang="en-US" dirty="0" err="1">
                <a:latin typeface="Courier New" panose="02070309020205020404" pitchFamily="49" charset="0"/>
                <a:cs typeface="Courier New" panose="02070309020205020404" pitchFamily="49" charset="0"/>
              </a:rPr>
              <a:t>sd</a:t>
            </a:r>
            <a:r>
              <a:rPr lang="en-US" dirty="0">
                <a:latin typeface="Courier New" panose="02070309020205020404" pitchFamily="49" charset="0"/>
                <a:cs typeface="Courier New" panose="02070309020205020404" pitchFamily="49" charset="0"/>
              </a:rPr>
              <a:t>, sum, count, min, max</a:t>
            </a:r>
          </a:p>
          <a:p>
            <a:pPr lvl="1"/>
            <a:r>
              <a:rPr lang="en-US" dirty="0"/>
              <a:t>You can use the </a:t>
            </a:r>
            <a:r>
              <a:rPr lang="en-US" dirty="0">
                <a:highlight>
                  <a:srgbClr val="C0C0C0"/>
                </a:highlight>
                <a:latin typeface="Courier New" panose="02070309020205020404" pitchFamily="49" charset="0"/>
                <a:cs typeface="Courier New" panose="02070309020205020404" pitchFamily="49" charset="0"/>
              </a:rPr>
              <a:t>by(</a:t>
            </a:r>
            <a:r>
              <a:rPr lang="en-US" dirty="0" err="1">
                <a:highlight>
                  <a:srgbClr val="C0C0C0"/>
                </a:highlight>
                <a:latin typeface="Courier New" panose="02070309020205020404" pitchFamily="49" charset="0"/>
                <a:cs typeface="Courier New" panose="02070309020205020404" pitchFamily="49" charset="0"/>
              </a:rPr>
              <a:t>varlist</a:t>
            </a:r>
            <a:r>
              <a:rPr lang="en-US" dirty="0">
                <a:highlight>
                  <a:srgbClr val="C0C0C0"/>
                </a:highlight>
                <a:latin typeface="Courier New" panose="02070309020205020404" pitchFamily="49" charset="0"/>
                <a:cs typeface="Courier New" panose="02070309020205020404" pitchFamily="49" charset="0"/>
              </a:rPr>
              <a:t>) </a:t>
            </a:r>
            <a:r>
              <a:rPr lang="en-US" dirty="0"/>
              <a:t>option to specify  groups over which stat is to be calculated</a:t>
            </a:r>
          </a:p>
        </p:txBody>
      </p:sp>
    </p:spTree>
    <p:extLst>
      <p:ext uri="{BB962C8B-B14F-4D97-AF65-F5344CB8AC3E}">
        <p14:creationId xmlns:p14="http://schemas.microsoft.com/office/powerpoint/2010/main" val="503463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33C0-1442-FA37-FB53-180E088098EE}"/>
              </a:ext>
            </a:extLst>
          </p:cNvPr>
          <p:cNvSpPr>
            <a:spLocks noGrp="1"/>
          </p:cNvSpPr>
          <p:nvPr>
            <p:ph type="title"/>
          </p:nvPr>
        </p:nvSpPr>
        <p:spPr/>
        <p:txBody>
          <a:bodyPr/>
          <a:lstStyle/>
          <a:p>
            <a:r>
              <a:rPr lang="en-US" dirty="0"/>
              <a:t>Task 15: Aggregate observations</a:t>
            </a:r>
          </a:p>
        </p:txBody>
      </p:sp>
      <p:sp>
        <p:nvSpPr>
          <p:cNvPr id="3" name="Content Placeholder 2">
            <a:extLst>
              <a:ext uri="{FF2B5EF4-FFF2-40B4-BE49-F238E27FC236}">
                <a16:creationId xmlns:a16="http://schemas.microsoft.com/office/drawing/2014/main" id="{FA45C317-D088-A057-0569-CCFBBE2E2245}"/>
              </a:ext>
            </a:extLst>
          </p:cNvPr>
          <p:cNvSpPr>
            <a:spLocks noGrp="1"/>
          </p:cNvSpPr>
          <p:nvPr>
            <p:ph idx="1"/>
          </p:nvPr>
        </p:nvSpPr>
        <p:spPr/>
        <p:txBody>
          <a:bodyPr vert="horz" lIns="91440" tIns="45720" rIns="91440" bIns="45720" rtlCol="0" anchor="t">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collapse</a:t>
            </a:r>
            <a:r>
              <a:rPr lang="en-US" dirty="0"/>
              <a:t> to create a village level dataset that has the following variables:</a:t>
            </a:r>
          </a:p>
          <a:p>
            <a:pPr lvl="1"/>
            <a:r>
              <a:rPr lang="en-US" dirty="0">
                <a:latin typeface="Lato"/>
                <a:ea typeface="Lato"/>
                <a:cs typeface="Lato"/>
              </a:rPr>
              <a:t>Average food consumption value and area cultivated in acres</a:t>
            </a:r>
            <a:endParaRPr lang="en-US" dirty="0"/>
          </a:p>
          <a:p>
            <a:pPr lvl="1"/>
            <a:r>
              <a:rPr lang="en-US" dirty="0">
                <a:latin typeface="Lato"/>
                <a:ea typeface="Lato"/>
                <a:cs typeface="Lato"/>
              </a:rPr>
              <a:t>Total number of households in the village</a:t>
            </a:r>
          </a:p>
          <a:p>
            <a:pPr lvl="1"/>
            <a:r>
              <a:rPr lang="en-US" dirty="0">
                <a:latin typeface="Lato"/>
                <a:ea typeface="Lato"/>
                <a:cs typeface="Lato"/>
              </a:rPr>
              <a:t>Total members in the village</a:t>
            </a:r>
          </a:p>
          <a:p>
            <a:pPr lvl="1"/>
            <a:r>
              <a:rPr lang="en-US" dirty="0">
                <a:latin typeface="Lato"/>
                <a:ea typeface="Lato"/>
                <a:cs typeface="Lato"/>
              </a:rPr>
              <a:t>Treatment and District</a:t>
            </a:r>
          </a:p>
          <a:p>
            <a:r>
              <a:rPr lang="en-US" dirty="0"/>
              <a:t>Check if the aggregated data is unique in </a:t>
            </a:r>
            <a:r>
              <a:rPr lang="en-US" dirty="0">
                <a:latin typeface="Courier New" panose="02070309020205020404" pitchFamily="49" charset="0"/>
                <a:cs typeface="Courier New" panose="02070309020205020404" pitchFamily="49" charset="0"/>
              </a:rPr>
              <a:t>vid</a:t>
            </a:r>
          </a:p>
        </p:txBody>
      </p:sp>
    </p:spTree>
    <p:extLst>
      <p:ext uri="{BB962C8B-B14F-4D97-AF65-F5344CB8AC3E}">
        <p14:creationId xmlns:p14="http://schemas.microsoft.com/office/powerpoint/2010/main" val="1662693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C286-787B-2074-408B-7388F0C9EEE1}"/>
              </a:ext>
            </a:extLst>
          </p:cNvPr>
          <p:cNvSpPr>
            <a:spLocks noGrp="1"/>
          </p:cNvSpPr>
          <p:nvPr>
            <p:ph type="title"/>
          </p:nvPr>
        </p:nvSpPr>
        <p:spPr/>
        <p:txBody>
          <a:bodyPr/>
          <a:lstStyle/>
          <a:p>
            <a:r>
              <a:rPr lang="en-US" dirty="0"/>
              <a:t>Annotating data using </a:t>
            </a:r>
            <a:r>
              <a:rPr lang="en-US" b="1" dirty="0" err="1">
                <a:latin typeface="Courier New" panose="02070309020205020404" pitchFamily="49" charset="0"/>
                <a:cs typeface="Courier New" panose="02070309020205020404" pitchFamily="49" charset="0"/>
              </a:rPr>
              <a:t>iecodebook</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83AEE509-E27D-CDDD-EAC2-6E2E102330CE}"/>
              </a:ext>
            </a:extLst>
          </p:cNvPr>
          <p:cNvSpPr>
            <a:spLocks noGrp="1"/>
          </p:cNvSpPr>
          <p:nvPr>
            <p:ph idx="1"/>
          </p:nvPr>
        </p:nvSpPr>
        <p:spPr/>
        <p:txBody>
          <a:bodyPr/>
          <a:lstStyle/>
          <a:p>
            <a:r>
              <a:rPr lang="en-US" dirty="0" err="1">
                <a:highlight>
                  <a:srgbClr val="C0C0C0"/>
                </a:highlight>
                <a:latin typeface="Courier New" panose="02070309020205020404" pitchFamily="49" charset="0"/>
                <a:cs typeface="Courier New" panose="02070309020205020404" pitchFamily="49" charset="0"/>
              </a:rPr>
              <a:t>iecodebook</a:t>
            </a:r>
            <a:r>
              <a:rPr lang="en-US" dirty="0"/>
              <a:t> is one of the commands inside </a:t>
            </a:r>
            <a:r>
              <a:rPr lang="en-US" dirty="0" err="1">
                <a:highlight>
                  <a:srgbClr val="C0C0C0"/>
                </a:highlight>
                <a:latin typeface="Courier New" panose="02070309020205020404" pitchFamily="49" charset="0"/>
                <a:cs typeface="Courier New" panose="02070309020205020404" pitchFamily="49" charset="0"/>
              </a:rPr>
              <a:t>iefieldkit</a:t>
            </a:r>
            <a:endParaRPr lang="en-US" dirty="0">
              <a:highlight>
                <a:srgbClr val="C0C0C0"/>
              </a:highlight>
              <a:latin typeface="Courier New" panose="02070309020205020404" pitchFamily="49" charset="0"/>
              <a:cs typeface="Courier New" panose="02070309020205020404" pitchFamily="49" charset="0"/>
            </a:endParaRPr>
          </a:p>
          <a:p>
            <a:r>
              <a:rPr lang="en-US" dirty="0"/>
              <a:t>It simplifies the process of labeling variables and values in Stata by taking an Excel sheet as </a:t>
            </a:r>
            <a:r>
              <a:rPr lang="en-US" i="1" dirty="0"/>
              <a:t>input</a:t>
            </a:r>
          </a:p>
          <a:p>
            <a:pPr marL="0" indent="0">
              <a:buNone/>
            </a:pPr>
            <a:endParaRPr lang="en-US" i="1" dirty="0"/>
          </a:p>
        </p:txBody>
      </p:sp>
      <p:pic>
        <p:nvPicPr>
          <p:cNvPr id="6" name="Picture 5">
            <a:extLst>
              <a:ext uri="{FF2B5EF4-FFF2-40B4-BE49-F238E27FC236}">
                <a16:creationId xmlns:a16="http://schemas.microsoft.com/office/drawing/2014/main" id="{D56469F1-BAA4-0577-2B1B-804D83C6AF59}"/>
              </a:ext>
            </a:extLst>
          </p:cNvPr>
          <p:cNvPicPr>
            <a:picLocks noChangeAspect="1"/>
          </p:cNvPicPr>
          <p:nvPr/>
        </p:nvPicPr>
        <p:blipFill>
          <a:blip r:embed="rId2"/>
          <a:stretch>
            <a:fillRect/>
          </a:stretch>
        </p:blipFill>
        <p:spPr>
          <a:xfrm>
            <a:off x="838200" y="3938877"/>
            <a:ext cx="10872439" cy="2553998"/>
          </a:xfrm>
          <a:prstGeom prst="rect">
            <a:avLst/>
          </a:prstGeom>
        </p:spPr>
      </p:pic>
    </p:spTree>
    <p:extLst>
      <p:ext uri="{BB962C8B-B14F-4D97-AF65-F5344CB8AC3E}">
        <p14:creationId xmlns:p14="http://schemas.microsoft.com/office/powerpoint/2010/main" val="173041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CBD3B9-1A6B-0CBC-16C8-96FB4F431480}"/>
              </a:ext>
            </a:extLst>
          </p:cNvPr>
          <p:cNvPicPr>
            <a:picLocks noChangeAspect="1"/>
          </p:cNvPicPr>
          <p:nvPr/>
        </p:nvPicPr>
        <p:blipFill>
          <a:blip r:embed="rId2"/>
          <a:stretch>
            <a:fillRect/>
          </a:stretch>
        </p:blipFill>
        <p:spPr>
          <a:xfrm>
            <a:off x="367684" y="2667472"/>
            <a:ext cx="11456632" cy="2691228"/>
          </a:xfrm>
          <a:prstGeom prst="rect">
            <a:avLst/>
          </a:prstGeom>
        </p:spPr>
      </p:pic>
      <p:sp>
        <p:nvSpPr>
          <p:cNvPr id="2" name="Title 1">
            <a:extLst>
              <a:ext uri="{FF2B5EF4-FFF2-40B4-BE49-F238E27FC236}">
                <a16:creationId xmlns:a16="http://schemas.microsoft.com/office/drawing/2014/main" id="{CDEDA570-9ADA-2CC7-BB08-0626E3EE2261}"/>
              </a:ext>
            </a:extLst>
          </p:cNvPr>
          <p:cNvSpPr>
            <a:spLocks noGrp="1"/>
          </p:cNvSpPr>
          <p:nvPr>
            <p:ph type="title"/>
          </p:nvPr>
        </p:nvSpPr>
        <p:spPr/>
        <p:txBody>
          <a:bodyPr/>
          <a:lstStyle/>
          <a:p>
            <a:r>
              <a:rPr lang="en-US" dirty="0"/>
              <a:t>Annotating data using </a:t>
            </a:r>
            <a:r>
              <a:rPr lang="en-US" b="1" dirty="0" err="1">
                <a:latin typeface="Courier New" panose="02070309020205020404" pitchFamily="49" charset="0"/>
                <a:cs typeface="Courier New" panose="02070309020205020404" pitchFamily="49" charset="0"/>
              </a:rPr>
              <a:t>iecodebook</a:t>
            </a:r>
            <a:endParaRPr lang="en-US" dirty="0"/>
          </a:p>
        </p:txBody>
      </p:sp>
      <p:sp>
        <p:nvSpPr>
          <p:cNvPr id="6" name="TextBox 5">
            <a:extLst>
              <a:ext uri="{FF2B5EF4-FFF2-40B4-BE49-F238E27FC236}">
                <a16:creationId xmlns:a16="http://schemas.microsoft.com/office/drawing/2014/main" id="{E0C10BEA-9E75-7586-7CB1-94F1463B58E2}"/>
              </a:ext>
            </a:extLst>
          </p:cNvPr>
          <p:cNvSpPr txBox="1"/>
          <p:nvPr/>
        </p:nvSpPr>
        <p:spPr>
          <a:xfrm>
            <a:off x="621506" y="3551421"/>
            <a:ext cx="877756" cy="646331"/>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Rename variables</a:t>
            </a:r>
          </a:p>
          <a:p>
            <a:r>
              <a:rPr lang="en-US" sz="1200" b="1" dirty="0"/>
              <a:t>here</a:t>
            </a:r>
          </a:p>
        </p:txBody>
      </p:sp>
      <p:sp>
        <p:nvSpPr>
          <p:cNvPr id="7" name="TextBox 6">
            <a:extLst>
              <a:ext uri="{FF2B5EF4-FFF2-40B4-BE49-F238E27FC236}">
                <a16:creationId xmlns:a16="http://schemas.microsoft.com/office/drawing/2014/main" id="{F78996F6-CFCF-DBA6-DF60-F2EA9CE9D088}"/>
              </a:ext>
            </a:extLst>
          </p:cNvPr>
          <p:cNvSpPr txBox="1"/>
          <p:nvPr/>
        </p:nvSpPr>
        <p:spPr>
          <a:xfrm>
            <a:off x="2259872" y="3426823"/>
            <a:ext cx="2416630" cy="461665"/>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Add/Change  variable labels here</a:t>
            </a:r>
          </a:p>
        </p:txBody>
      </p:sp>
      <p:sp>
        <p:nvSpPr>
          <p:cNvPr id="8" name="TextBox 7">
            <a:extLst>
              <a:ext uri="{FF2B5EF4-FFF2-40B4-BE49-F238E27FC236}">
                <a16:creationId xmlns:a16="http://schemas.microsoft.com/office/drawing/2014/main" id="{DBD14A45-DE01-4EB5-3301-2C9FBB3C6D5C}"/>
              </a:ext>
            </a:extLst>
          </p:cNvPr>
          <p:cNvSpPr txBox="1"/>
          <p:nvPr/>
        </p:nvSpPr>
        <p:spPr>
          <a:xfrm>
            <a:off x="5943599" y="4688243"/>
            <a:ext cx="1188721" cy="646331"/>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Add/Change value labels  here</a:t>
            </a:r>
          </a:p>
        </p:txBody>
      </p:sp>
      <p:sp>
        <p:nvSpPr>
          <p:cNvPr id="9" name="TextBox 8">
            <a:extLst>
              <a:ext uri="{FF2B5EF4-FFF2-40B4-BE49-F238E27FC236}">
                <a16:creationId xmlns:a16="http://schemas.microsoft.com/office/drawing/2014/main" id="{2E3D8E4E-EDFD-A579-493F-BEE19BB6CB02}"/>
              </a:ext>
            </a:extLst>
          </p:cNvPr>
          <p:cNvSpPr txBox="1"/>
          <p:nvPr/>
        </p:nvSpPr>
        <p:spPr>
          <a:xfrm>
            <a:off x="10812847" y="3551421"/>
            <a:ext cx="757647" cy="461665"/>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Recode</a:t>
            </a:r>
          </a:p>
          <a:p>
            <a:r>
              <a:rPr lang="en-US" sz="1200" b="1" dirty="0"/>
              <a:t>here</a:t>
            </a:r>
          </a:p>
        </p:txBody>
      </p:sp>
      <p:sp>
        <p:nvSpPr>
          <p:cNvPr id="10" name="TextBox 9">
            <a:extLst>
              <a:ext uri="{FF2B5EF4-FFF2-40B4-BE49-F238E27FC236}">
                <a16:creationId xmlns:a16="http://schemas.microsoft.com/office/drawing/2014/main" id="{6F8E68F9-4D13-A570-2E6C-D76A8DB5C679}"/>
              </a:ext>
            </a:extLst>
          </p:cNvPr>
          <p:cNvSpPr txBox="1"/>
          <p:nvPr/>
        </p:nvSpPr>
        <p:spPr>
          <a:xfrm>
            <a:off x="2259872" y="4523592"/>
            <a:ext cx="2416630" cy="276999"/>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Define new value labels here</a:t>
            </a:r>
          </a:p>
        </p:txBody>
      </p:sp>
      <p:cxnSp>
        <p:nvCxnSpPr>
          <p:cNvPr id="12" name="Straight Arrow Connector 11">
            <a:extLst>
              <a:ext uri="{FF2B5EF4-FFF2-40B4-BE49-F238E27FC236}">
                <a16:creationId xmlns:a16="http://schemas.microsoft.com/office/drawing/2014/main" id="{4A6AE81A-E697-B5AB-CE36-FD5C70961802}"/>
              </a:ext>
            </a:extLst>
          </p:cNvPr>
          <p:cNvCxnSpPr/>
          <p:nvPr/>
        </p:nvCxnSpPr>
        <p:spPr>
          <a:xfrm flipH="1">
            <a:off x="2534194" y="4798423"/>
            <a:ext cx="374469" cy="31350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4B7207-B701-72B8-C395-1CA8D75E31DC}"/>
              </a:ext>
            </a:extLst>
          </p:cNvPr>
          <p:cNvCxnSpPr>
            <a:cxnSpLocks/>
          </p:cNvCxnSpPr>
          <p:nvPr/>
        </p:nvCxnSpPr>
        <p:spPr>
          <a:xfrm flipH="1" flipV="1">
            <a:off x="5434149" y="4441371"/>
            <a:ext cx="509450" cy="4486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847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BC24-446C-1837-B104-D73F211CA05D}"/>
              </a:ext>
            </a:extLst>
          </p:cNvPr>
          <p:cNvSpPr>
            <a:spLocks noGrp="1"/>
          </p:cNvSpPr>
          <p:nvPr>
            <p:ph type="title"/>
          </p:nvPr>
        </p:nvSpPr>
        <p:spPr/>
        <p:txBody>
          <a:bodyPr/>
          <a:lstStyle/>
          <a:p>
            <a:r>
              <a:rPr lang="en-US" dirty="0"/>
              <a:t>Task 16: Use </a:t>
            </a:r>
            <a:r>
              <a:rPr lang="en-US" b="1" dirty="0" err="1">
                <a:latin typeface="Courier New" panose="02070309020205020404" pitchFamily="49" charset="0"/>
                <a:cs typeface="Courier New" panose="02070309020205020404" pitchFamily="49" charset="0"/>
              </a:rPr>
              <a:t>iecodebook</a:t>
            </a:r>
            <a:endParaRPr lang="en-US" dirty="0"/>
          </a:p>
        </p:txBody>
      </p:sp>
      <p:sp>
        <p:nvSpPr>
          <p:cNvPr id="3" name="Content Placeholder 2">
            <a:extLst>
              <a:ext uri="{FF2B5EF4-FFF2-40B4-BE49-F238E27FC236}">
                <a16:creationId xmlns:a16="http://schemas.microsoft.com/office/drawing/2014/main" id="{764F4FF1-7C83-D19A-505B-63DD2CACCE75}"/>
              </a:ext>
            </a:extLst>
          </p:cNvPr>
          <p:cNvSpPr>
            <a:spLocks noGrp="1"/>
          </p:cNvSpPr>
          <p:nvPr>
            <p:ph idx="1"/>
          </p:nvPr>
        </p:nvSpPr>
        <p:spPr/>
        <p:txBody>
          <a:bodyPr>
            <a:normAutofit/>
          </a:bodyPr>
          <a:lstStyle/>
          <a:p>
            <a:pPr marL="0" indent="0">
              <a:buNone/>
            </a:pPr>
            <a:r>
              <a:rPr lang="en-US" dirty="0"/>
              <a:t>1. Use </a:t>
            </a:r>
            <a:r>
              <a:rPr lang="en-US" dirty="0" err="1">
                <a:highlight>
                  <a:srgbClr val="C0C0C0"/>
                </a:highlight>
                <a:latin typeface="Courier New" panose="02070309020205020404" pitchFamily="49" charset="0"/>
                <a:cs typeface="Courier New" panose="02070309020205020404" pitchFamily="49" charset="0"/>
              </a:rPr>
              <a:t>iecodebook</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template</a:t>
            </a:r>
            <a:r>
              <a:rPr lang="en-US" dirty="0">
                <a:highlight>
                  <a:srgbClr val="C0C0C0"/>
                </a:highlight>
              </a:rPr>
              <a:t> </a:t>
            </a:r>
            <a:r>
              <a:rPr lang="en-US" dirty="0"/>
              <a:t>to list all the variables in the data</a:t>
            </a:r>
          </a:p>
          <a:p>
            <a:pPr marL="0" indent="0">
              <a:buNone/>
            </a:pPr>
            <a:r>
              <a:rPr lang="en-US" sz="1600" dirty="0" err="1">
                <a:latin typeface="Courier New" panose="02070309020205020404" pitchFamily="49" charset="0"/>
                <a:cs typeface="Courier New" panose="02070309020205020404" pitchFamily="49" charset="0"/>
              </a:rPr>
              <a:t>iecodebook</a:t>
            </a:r>
            <a:r>
              <a:rPr lang="en-US" sz="1600" dirty="0">
                <a:latin typeface="Courier New" panose="02070309020205020404" pitchFamily="49" charset="0"/>
                <a:cs typeface="Courier New" panose="02070309020205020404" pitchFamily="49" charset="0"/>
              </a:rPr>
              <a:t> template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t>2. Open the spreadsheet created and complete the columns to rename and label variables</a:t>
            </a:r>
          </a:p>
          <a:p>
            <a:pPr marL="0" indent="0">
              <a:buNone/>
            </a:pPr>
            <a:r>
              <a:rPr lang="en-US" dirty="0"/>
              <a:t>3. Use </a:t>
            </a:r>
            <a:r>
              <a:rPr lang="en-US" dirty="0" err="1">
                <a:highlight>
                  <a:srgbClr val="C0C0C0"/>
                </a:highlight>
                <a:latin typeface="Courier New" panose="02070309020205020404" pitchFamily="49" charset="0"/>
                <a:cs typeface="Courier New" panose="02070309020205020404" pitchFamily="49" charset="0"/>
              </a:rPr>
              <a:t>iecodebook</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apply</a:t>
            </a:r>
            <a:r>
              <a:rPr lang="en-US" dirty="0"/>
              <a:t> to apply the indicated changes to the data</a:t>
            </a:r>
          </a:p>
          <a:p>
            <a:pPr marL="0" indent="0">
              <a:buNone/>
            </a:pPr>
            <a:r>
              <a:rPr lang="en-US" sz="1600" dirty="0" err="1">
                <a:latin typeface="Courier New" panose="02070309020205020404" pitchFamily="49" charset="0"/>
                <a:cs typeface="Courier New" panose="02070309020205020404" pitchFamily="49" charset="0"/>
              </a:rPr>
              <a:t>iecodebook</a:t>
            </a:r>
            <a:r>
              <a:rPr lang="en-US" sz="1600" dirty="0">
                <a:latin typeface="Courier New" panose="02070309020205020404" pitchFamily="49" charset="0"/>
                <a:cs typeface="Courier New" panose="02070309020205020404" pitchFamily="49" charset="0"/>
              </a:rPr>
              <a:t> apply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latin typeface="+mn-lt"/>
                <a:cs typeface="Courier New" panose="02070309020205020404" pitchFamily="49" charset="0"/>
              </a:rPr>
              <a:t>4. Save the dataset</a:t>
            </a:r>
          </a:p>
        </p:txBody>
      </p:sp>
    </p:spTree>
    <p:extLst>
      <p:ext uri="{BB962C8B-B14F-4D97-AF65-F5344CB8AC3E}">
        <p14:creationId xmlns:p14="http://schemas.microsoft.com/office/powerpoint/2010/main" val="220705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3C3C-4820-2ACB-DCB6-5F5359EE9074}"/>
              </a:ext>
            </a:extLst>
          </p:cNvPr>
          <p:cNvSpPr>
            <a:spLocks noGrp="1"/>
          </p:cNvSpPr>
          <p:nvPr>
            <p:ph type="title"/>
          </p:nvPr>
        </p:nvSpPr>
        <p:spPr/>
        <p:txBody>
          <a:bodyPr/>
          <a:lstStyle/>
          <a:p>
            <a:r>
              <a:rPr lang="en-US" dirty="0"/>
              <a:t>What is Data Cleaning?</a:t>
            </a:r>
          </a:p>
        </p:txBody>
      </p:sp>
      <p:sp>
        <p:nvSpPr>
          <p:cNvPr id="3" name="Content Placeholder 2">
            <a:extLst>
              <a:ext uri="{FF2B5EF4-FFF2-40B4-BE49-F238E27FC236}">
                <a16:creationId xmlns:a16="http://schemas.microsoft.com/office/drawing/2014/main" id="{23982D03-705A-1A83-CDE4-6E84254F6C4C}"/>
              </a:ext>
            </a:extLst>
          </p:cNvPr>
          <p:cNvSpPr>
            <a:spLocks noGrp="1"/>
          </p:cNvSpPr>
          <p:nvPr>
            <p:ph idx="1"/>
          </p:nvPr>
        </p:nvSpPr>
        <p:spPr/>
        <p:txBody>
          <a:bodyPr/>
          <a:lstStyle/>
          <a:p>
            <a:r>
              <a:rPr lang="en-US" dirty="0"/>
              <a:t>Cleaning is about changing the </a:t>
            </a:r>
            <a:r>
              <a:rPr lang="en-US" i="1" dirty="0"/>
              <a:t>format</a:t>
            </a:r>
            <a:r>
              <a:rPr lang="en-US" dirty="0"/>
              <a:t> of the data to the format that is the most efficient to store and handle in statistical software and the easiest for humans to understand</a:t>
            </a:r>
          </a:p>
          <a:p>
            <a:r>
              <a:rPr lang="en-US" dirty="0"/>
              <a:t>We are not making changes to the </a:t>
            </a:r>
            <a:r>
              <a:rPr lang="en-US" i="1" dirty="0"/>
              <a:t>information</a:t>
            </a:r>
            <a:r>
              <a:rPr lang="en-US" dirty="0"/>
              <a:t> contained in the dataset – this will come later, in </a:t>
            </a:r>
            <a:r>
              <a:rPr lang="en-US" i="1" dirty="0"/>
              <a:t>data construction</a:t>
            </a:r>
          </a:p>
        </p:txBody>
      </p:sp>
    </p:spTree>
    <p:extLst>
      <p:ext uri="{BB962C8B-B14F-4D97-AF65-F5344CB8AC3E}">
        <p14:creationId xmlns:p14="http://schemas.microsoft.com/office/powerpoint/2010/main" val="2441053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E05C-36F2-76EF-201A-27806BD29F57}"/>
              </a:ext>
            </a:extLst>
          </p:cNvPr>
          <p:cNvSpPr>
            <a:spLocks noGrp="1"/>
          </p:cNvSpPr>
          <p:nvPr>
            <p:ph type="title"/>
          </p:nvPr>
        </p:nvSpPr>
        <p:spPr/>
        <p:txBody>
          <a:bodyPr/>
          <a:lstStyle/>
          <a:p>
            <a:r>
              <a:rPr lang="en-US" dirty="0"/>
              <a:t>Use </a:t>
            </a:r>
            <a:r>
              <a:rPr lang="en-US" b="1" dirty="0" err="1">
                <a:latin typeface="Courier New" panose="02070309020205020404" pitchFamily="49" charset="0"/>
                <a:cs typeface="Courier New" panose="02070309020205020404" pitchFamily="49" charset="0"/>
              </a:rPr>
              <a:t>iecodebook</a:t>
            </a:r>
            <a:endParaRPr lang="en-US" dirty="0"/>
          </a:p>
        </p:txBody>
      </p:sp>
      <p:pic>
        <p:nvPicPr>
          <p:cNvPr id="7" name="Content Placeholder 6">
            <a:extLst>
              <a:ext uri="{FF2B5EF4-FFF2-40B4-BE49-F238E27FC236}">
                <a16:creationId xmlns:a16="http://schemas.microsoft.com/office/drawing/2014/main" id="{4E9CCEAF-276C-763F-44A9-01CC89C49383}"/>
              </a:ext>
            </a:extLst>
          </p:cNvPr>
          <p:cNvPicPr>
            <a:picLocks noGrp="1" noChangeAspect="1"/>
          </p:cNvPicPr>
          <p:nvPr>
            <p:ph idx="1"/>
          </p:nvPr>
        </p:nvPicPr>
        <p:blipFill>
          <a:blip r:embed="rId2"/>
          <a:stretch>
            <a:fillRect/>
          </a:stretch>
        </p:blipFill>
        <p:spPr>
          <a:xfrm>
            <a:off x="507213" y="1527499"/>
            <a:ext cx="10515600" cy="2427414"/>
          </a:xfrm>
        </p:spPr>
      </p:pic>
      <p:pic>
        <p:nvPicPr>
          <p:cNvPr id="9" name="Picture 8">
            <a:extLst>
              <a:ext uri="{FF2B5EF4-FFF2-40B4-BE49-F238E27FC236}">
                <a16:creationId xmlns:a16="http://schemas.microsoft.com/office/drawing/2014/main" id="{83200C6A-80A3-76E9-E25E-D5053BCBBF96}"/>
              </a:ext>
            </a:extLst>
          </p:cNvPr>
          <p:cNvPicPr>
            <a:picLocks noChangeAspect="1"/>
          </p:cNvPicPr>
          <p:nvPr/>
        </p:nvPicPr>
        <p:blipFill>
          <a:blip r:embed="rId3"/>
          <a:stretch>
            <a:fillRect/>
          </a:stretch>
        </p:blipFill>
        <p:spPr>
          <a:xfrm>
            <a:off x="7520993" y="4091093"/>
            <a:ext cx="3501820" cy="2478816"/>
          </a:xfrm>
          <a:prstGeom prst="rect">
            <a:avLst/>
          </a:prstGeom>
        </p:spPr>
      </p:pic>
      <p:sp>
        <p:nvSpPr>
          <p:cNvPr id="10" name="TextBox 9">
            <a:extLst>
              <a:ext uri="{FF2B5EF4-FFF2-40B4-BE49-F238E27FC236}">
                <a16:creationId xmlns:a16="http://schemas.microsoft.com/office/drawing/2014/main" id="{7D9885EA-1F88-50CF-4DB6-CE32D57A2E71}"/>
              </a:ext>
            </a:extLst>
          </p:cNvPr>
          <p:cNvSpPr txBox="1"/>
          <p:nvPr/>
        </p:nvSpPr>
        <p:spPr>
          <a:xfrm>
            <a:off x="838200" y="4315522"/>
            <a:ext cx="4770863" cy="369332"/>
          </a:xfrm>
          <a:prstGeom prst="rect">
            <a:avLst/>
          </a:prstGeom>
          <a:noFill/>
          <a:ln w="19050">
            <a:solidFill>
              <a:schemeClr val="tx1"/>
            </a:solidFill>
          </a:ln>
        </p:spPr>
        <p:txBody>
          <a:bodyPr wrap="square" rtlCol="0">
            <a:spAutoFit/>
          </a:bodyPr>
          <a:lstStyle/>
          <a:p>
            <a:pPr algn="ctr"/>
            <a:r>
              <a:rPr lang="en-US" dirty="0"/>
              <a:t>Rename, label, and add value label names </a:t>
            </a:r>
          </a:p>
        </p:txBody>
      </p:sp>
      <p:sp>
        <p:nvSpPr>
          <p:cNvPr id="11" name="TextBox 10">
            <a:extLst>
              <a:ext uri="{FF2B5EF4-FFF2-40B4-BE49-F238E27FC236}">
                <a16:creationId xmlns:a16="http://schemas.microsoft.com/office/drawing/2014/main" id="{FC1DCCE8-5D7C-D2C7-67AA-62636493E298}"/>
              </a:ext>
            </a:extLst>
          </p:cNvPr>
          <p:cNvSpPr txBox="1"/>
          <p:nvPr/>
        </p:nvSpPr>
        <p:spPr>
          <a:xfrm>
            <a:off x="2508601" y="5962185"/>
            <a:ext cx="4770863" cy="369332"/>
          </a:xfrm>
          <a:prstGeom prst="rect">
            <a:avLst/>
          </a:prstGeom>
          <a:noFill/>
          <a:ln w="19050">
            <a:solidFill>
              <a:schemeClr val="tx1"/>
            </a:solidFill>
          </a:ln>
        </p:spPr>
        <p:txBody>
          <a:bodyPr wrap="square" rtlCol="0">
            <a:spAutoFit/>
          </a:bodyPr>
          <a:lstStyle/>
          <a:p>
            <a:pPr algn="ctr"/>
            <a:r>
              <a:rPr lang="en-US" dirty="0"/>
              <a:t>Add value labels in the “choices” sheets</a:t>
            </a:r>
          </a:p>
        </p:txBody>
      </p:sp>
      <p:cxnSp>
        <p:nvCxnSpPr>
          <p:cNvPr id="12" name="Straight Arrow Connector 11">
            <a:extLst>
              <a:ext uri="{FF2B5EF4-FFF2-40B4-BE49-F238E27FC236}">
                <a16:creationId xmlns:a16="http://schemas.microsoft.com/office/drawing/2014/main" id="{6C1D4882-C08A-80D4-D883-2F369ED96B1A}"/>
              </a:ext>
            </a:extLst>
          </p:cNvPr>
          <p:cNvCxnSpPr>
            <a:cxnSpLocks/>
          </p:cNvCxnSpPr>
          <p:nvPr/>
        </p:nvCxnSpPr>
        <p:spPr>
          <a:xfrm flipV="1">
            <a:off x="1795345" y="3954913"/>
            <a:ext cx="0" cy="37381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729EC9-DFF0-0F86-9D4B-89E2056A36BD}"/>
              </a:ext>
            </a:extLst>
          </p:cNvPr>
          <p:cNvCxnSpPr>
            <a:cxnSpLocks/>
          </p:cNvCxnSpPr>
          <p:nvPr/>
        </p:nvCxnSpPr>
        <p:spPr>
          <a:xfrm flipV="1">
            <a:off x="6640124" y="5756976"/>
            <a:ext cx="639340" cy="20520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788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F24F-DAA2-AD2C-D69C-7A0D7041FB18}"/>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81D17A0-6D98-DF31-2E91-0EFC951E1BE1}"/>
              </a:ext>
            </a:extLst>
          </p:cNvPr>
          <p:cNvSpPr>
            <a:spLocks noGrp="1"/>
          </p:cNvSpPr>
          <p:nvPr>
            <p:ph idx="1"/>
          </p:nvPr>
        </p:nvSpPr>
        <p:spPr/>
        <p:txBody>
          <a:bodyPr>
            <a:normAutofit lnSpcReduction="10000"/>
          </a:bodyPr>
          <a:lstStyle/>
          <a:p>
            <a:pPr marL="0" indent="0">
              <a:buNone/>
            </a:pPr>
            <a:r>
              <a:rPr lang="en-US" dirty="0"/>
              <a:t>We have learned:</a:t>
            </a:r>
          </a:p>
          <a:p>
            <a:r>
              <a:rPr lang="en-US" dirty="0"/>
              <a:t>How the identify unique ids and solve duplicates</a:t>
            </a:r>
          </a:p>
          <a:p>
            <a:r>
              <a:rPr lang="en-US" dirty="0"/>
              <a:t>Cleaning different types of variables</a:t>
            </a:r>
          </a:p>
          <a:p>
            <a:r>
              <a:rPr lang="en-US" dirty="0"/>
              <a:t>Constructing new variables</a:t>
            </a:r>
          </a:p>
          <a:p>
            <a:r>
              <a:rPr lang="en-US" dirty="0"/>
              <a:t>Identifying and dealing with outliers</a:t>
            </a:r>
          </a:p>
          <a:p>
            <a:r>
              <a:rPr lang="en-US" dirty="0"/>
              <a:t>Combining datasets</a:t>
            </a:r>
          </a:p>
          <a:p>
            <a:r>
              <a:rPr lang="en-US" dirty="0"/>
              <a:t>Labeling </a:t>
            </a:r>
          </a:p>
          <a:p>
            <a:r>
              <a:rPr lang="en-US" dirty="0"/>
              <a:t>Aggregating data</a:t>
            </a:r>
          </a:p>
          <a:p>
            <a:r>
              <a:rPr lang="en-US" dirty="0"/>
              <a:t>Using </a:t>
            </a:r>
            <a:r>
              <a:rPr lang="en-US" dirty="0" err="1"/>
              <a:t>iecodebook</a:t>
            </a:r>
            <a:endParaRPr lang="en-US" dirty="0"/>
          </a:p>
          <a:p>
            <a:pPr marL="0" indent="0">
              <a:buNone/>
            </a:pPr>
            <a:endParaRPr lang="en-US" dirty="0"/>
          </a:p>
        </p:txBody>
      </p:sp>
    </p:spTree>
    <p:extLst>
      <p:ext uri="{BB962C8B-B14F-4D97-AF65-F5344CB8AC3E}">
        <p14:creationId xmlns:p14="http://schemas.microsoft.com/office/powerpoint/2010/main" val="1723095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3FDC4C-ED12-C2B8-3A20-F7C9038DB4EE}"/>
              </a:ext>
            </a:extLst>
          </p:cNvPr>
          <p:cNvSpPr>
            <a:spLocks noGrp="1"/>
          </p:cNvSpPr>
          <p:nvPr>
            <p:ph type="body" sz="quarter" idx="17"/>
          </p:nvPr>
        </p:nvSpPr>
        <p:spPr/>
        <p:txBody>
          <a:bodyPr/>
          <a:lstStyle/>
          <a:p>
            <a:r>
              <a:rPr lang="en-US" dirty="0"/>
              <a:t>Thank you!</a:t>
            </a:r>
          </a:p>
        </p:txBody>
      </p:sp>
    </p:spTree>
    <p:extLst>
      <p:ext uri="{BB962C8B-B14F-4D97-AF65-F5344CB8AC3E}">
        <p14:creationId xmlns:p14="http://schemas.microsoft.com/office/powerpoint/2010/main" val="3573937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9766-150E-79A4-BC75-5F918735037B}"/>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0C65FC7-235C-AA52-8D12-05FB6CA64BF1}"/>
              </a:ext>
            </a:extLst>
          </p:cNvPr>
          <p:cNvSpPr>
            <a:spLocks noGrp="1"/>
          </p:cNvSpPr>
          <p:nvPr>
            <p:ph idx="1"/>
          </p:nvPr>
        </p:nvSpPr>
        <p:spPr/>
        <p:txBody>
          <a:bodyPr/>
          <a:lstStyle/>
          <a:p>
            <a:r>
              <a:rPr lang="en-US" dirty="0">
                <a:hlinkClick r:id="rId2"/>
              </a:rPr>
              <a:t>https://dimewiki.worldbank.org/Data_Cleaning</a:t>
            </a:r>
            <a:endParaRPr lang="en-US" dirty="0"/>
          </a:p>
          <a:p>
            <a:r>
              <a:rPr lang="en-US" dirty="0">
                <a:hlinkClick r:id="rId3"/>
              </a:rPr>
              <a:t>https://dimewiki.worldbank.org/Checklist:_Data_Cleaning</a:t>
            </a:r>
            <a:endParaRPr lang="en-US" dirty="0"/>
          </a:p>
          <a:p>
            <a:r>
              <a:rPr lang="en-US" dirty="0">
                <a:hlinkClick r:id="rId4"/>
              </a:rPr>
              <a:t>Data processing Stata cheat sheet</a:t>
            </a:r>
            <a:endParaRPr lang="en-US" dirty="0"/>
          </a:p>
          <a:p>
            <a:endParaRPr lang="en-US" dirty="0"/>
          </a:p>
        </p:txBody>
      </p:sp>
    </p:spTree>
    <p:extLst>
      <p:ext uri="{BB962C8B-B14F-4D97-AF65-F5344CB8AC3E}">
        <p14:creationId xmlns:p14="http://schemas.microsoft.com/office/powerpoint/2010/main" val="144372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748-11F4-CE73-461E-07F80417E144}"/>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5524044F-0817-0294-9AB4-F467FFB5A1F0}"/>
              </a:ext>
            </a:extLst>
          </p:cNvPr>
          <p:cNvSpPr>
            <a:spLocks noGrp="1"/>
          </p:cNvSpPr>
          <p:nvPr>
            <p:ph type="body" idx="1"/>
          </p:nvPr>
        </p:nvSpPr>
        <p:spPr/>
        <p:txBody>
          <a:bodyPr/>
          <a:lstStyle/>
          <a:p>
            <a:r>
              <a:rPr lang="en-US" dirty="0" err="1">
                <a:latin typeface="Courier New" panose="02070309020205020404" pitchFamily="49" charset="0"/>
                <a:cs typeface="Courier New" panose="02070309020205020404" pitchFamily="49" charset="0"/>
              </a:rPr>
              <a:t>iefieldkit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8822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424C-6803-4837-9228-589A2F93FFF5}"/>
              </a:ext>
            </a:extLst>
          </p:cNvPr>
          <p:cNvSpPr>
            <a:spLocks noGrp="1"/>
          </p:cNvSpPr>
          <p:nvPr>
            <p:ph type="title"/>
          </p:nvPr>
        </p:nvSpPr>
        <p:spPr/>
        <p:txBody>
          <a:bodyPr/>
          <a:lstStyle/>
          <a:p>
            <a:r>
              <a:rPr lang="en-US" dirty="0"/>
              <a:t>Stata package: </a:t>
            </a:r>
            <a:r>
              <a:rPr lang="en-US" b="1" dirty="0" err="1">
                <a:latin typeface="Courier New" panose="02070309020205020404" pitchFamily="49" charset="0"/>
                <a:cs typeface="Courier New" panose="02070309020205020404" pitchFamily="49" charset="0"/>
              </a:rPr>
              <a:t>iefieldkit</a:t>
            </a:r>
            <a:endParaRPr lang="en-US" b="1"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9AEA0213-92E4-5541-A59F-9CD33162B9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223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C7A20F-0451-75EF-3B00-DE8D2E5B888B}"/>
              </a:ext>
            </a:extLst>
          </p:cNvPr>
          <p:cNvSpPr>
            <a:spLocks noGrp="1"/>
          </p:cNvSpPr>
          <p:nvPr>
            <p:ph type="title"/>
          </p:nvPr>
        </p:nvSpPr>
        <p:spPr/>
        <p:txBody>
          <a:bodyPr/>
          <a:lstStyle/>
          <a:p>
            <a:r>
              <a:rPr lang="en-US" b="1" dirty="0" err="1">
                <a:latin typeface="Courier New" panose="02070309020205020404" pitchFamily="49" charset="0"/>
                <a:cs typeface="Courier New" panose="02070309020205020404" pitchFamily="49" charset="0"/>
              </a:rPr>
              <a:t>iecorrect</a:t>
            </a:r>
            <a:endParaRPr lang="en-US" b="1" dirty="0">
              <a:latin typeface="Courier New" panose="02070309020205020404" pitchFamily="49" charset="0"/>
              <a:cs typeface="Courier New" panose="02070309020205020404" pitchFamily="49" charset="0"/>
            </a:endParaRPr>
          </a:p>
        </p:txBody>
      </p:sp>
      <p:sp>
        <p:nvSpPr>
          <p:cNvPr id="5" name="Content Placeholder 4">
            <a:extLst>
              <a:ext uri="{FF2B5EF4-FFF2-40B4-BE49-F238E27FC236}">
                <a16:creationId xmlns:a16="http://schemas.microsoft.com/office/drawing/2014/main" id="{AFE2A219-B181-2E21-8966-C104985AA343}"/>
              </a:ext>
            </a:extLst>
          </p:cNvPr>
          <p:cNvSpPr>
            <a:spLocks noGrp="1"/>
          </p:cNvSpPr>
          <p:nvPr>
            <p:ph idx="1"/>
          </p:nvPr>
        </p:nvSpPr>
        <p:spPr/>
        <p:txBody>
          <a:bodyPr/>
          <a:lstStyle/>
          <a:p>
            <a:r>
              <a:rPr lang="en-US" dirty="0"/>
              <a:t>Modify data points in a dataset using an external human-readable changelog (spreadsheet) and maintain non-code documentation for all manual data point edits</a:t>
            </a:r>
          </a:p>
          <a:p>
            <a:endParaRPr lang="en-US" dirty="0"/>
          </a:p>
        </p:txBody>
      </p:sp>
    </p:spTree>
    <p:extLst>
      <p:ext uri="{BB962C8B-B14F-4D97-AF65-F5344CB8AC3E}">
        <p14:creationId xmlns:p14="http://schemas.microsoft.com/office/powerpoint/2010/main" val="3364520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525B-14DA-9EF2-2EB4-C043CC1D52A6}"/>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82E312B3-C610-1FE8-94E5-7985A14151A1}"/>
              </a:ext>
            </a:extLst>
          </p:cNvPr>
          <p:cNvSpPr>
            <a:spLocks noGrp="1"/>
          </p:cNvSpPr>
          <p:nvPr>
            <p:ph idx="1"/>
          </p:nvPr>
        </p:nvSpPr>
        <p:spPr>
          <a:xfrm>
            <a:off x="225450" y="2003498"/>
            <a:ext cx="11741099" cy="721005"/>
          </a:xfrm>
        </p:spPr>
        <p:txBody>
          <a:bodyPr>
            <a:normAutofit/>
          </a:bodyPr>
          <a:lstStyle/>
          <a:p>
            <a:pPr marL="0" indent="0">
              <a:buNone/>
            </a:pPr>
            <a:r>
              <a:rPr lang="fr-FR" sz="2000" dirty="0" err="1">
                <a:latin typeface="Lucida Console" panose="020B0609040504020204" pitchFamily="49" charset="0"/>
              </a:rPr>
              <a:t>iecorrect</a:t>
            </a:r>
            <a:r>
              <a:rPr lang="fr-FR" sz="2000" dirty="0">
                <a:latin typeface="Lucida Console" panose="020B0609040504020204" pitchFamily="49" charset="0"/>
              </a:rPr>
              <a:t> </a:t>
            </a:r>
            <a:r>
              <a:rPr lang="fr-FR" sz="2000" b="1" dirty="0" err="1">
                <a:latin typeface="Lucida Console" panose="020B0609040504020204" pitchFamily="49" charset="0"/>
              </a:rPr>
              <a:t>template</a:t>
            </a:r>
            <a:r>
              <a:rPr lang="fr-FR" sz="2000" dirty="0">
                <a:latin typeface="Lucida Console" panose="020B0609040504020204" pitchFamily="49" charset="0"/>
              </a:rPr>
              <a:t> </a:t>
            </a:r>
            <a:r>
              <a:rPr lang="fr-FR" sz="2000" dirty="0" err="1">
                <a:latin typeface="Lucida Console" panose="020B0609040504020204" pitchFamily="49" charset="0"/>
              </a:rPr>
              <a:t>using</a:t>
            </a:r>
            <a:r>
              <a:rPr lang="fr-FR" sz="2000" dirty="0">
                <a:latin typeface="Lucida Console" panose="020B0609040504020204" pitchFamily="49" charset="0"/>
              </a:rPr>
              <a:t> "/</a:t>
            </a:r>
            <a:r>
              <a:rPr lang="fr-FR" sz="2000" dirty="0" err="1">
                <a:latin typeface="Lucida Console" panose="020B0609040504020204" pitchFamily="49" charset="0"/>
              </a:rPr>
              <a:t>path</a:t>
            </a:r>
            <a:r>
              <a:rPr lang="fr-FR" sz="2000" dirty="0">
                <a:latin typeface="Lucida Console" panose="020B0609040504020204" pitchFamily="49" charset="0"/>
              </a:rPr>
              <a:t>/to/corrections/file.xlsx", </a:t>
            </a:r>
            <a:r>
              <a:rPr lang="fr-FR" sz="2000" dirty="0" err="1">
                <a:latin typeface="Lucida Console" panose="020B0609040504020204" pitchFamily="49" charset="0"/>
              </a:rPr>
              <a:t>idvar</a:t>
            </a:r>
            <a:r>
              <a:rPr lang="fr-FR" sz="2000" dirty="0">
                <a:latin typeface="Lucida Console" panose="020B0609040504020204" pitchFamily="49" charset="0"/>
              </a:rPr>
              <a:t>(</a:t>
            </a:r>
            <a:r>
              <a:rPr lang="fr-FR" sz="2000" dirty="0" err="1">
                <a:latin typeface="Lucida Console" panose="020B0609040504020204" pitchFamily="49" charset="0"/>
              </a:rPr>
              <a:t>varlist</a:t>
            </a:r>
            <a:r>
              <a:rPr lang="fr-FR" sz="2000" dirty="0">
                <a:latin typeface="Lucida Console" panose="020B0609040504020204" pitchFamily="49" charset="0"/>
              </a:rPr>
              <a:t>)</a:t>
            </a:r>
          </a:p>
          <a:p>
            <a:endParaRPr lang="en-US" sz="2000" dirty="0"/>
          </a:p>
        </p:txBody>
      </p:sp>
      <p:pic>
        <p:nvPicPr>
          <p:cNvPr id="5" name="Picture 4">
            <a:extLst>
              <a:ext uri="{FF2B5EF4-FFF2-40B4-BE49-F238E27FC236}">
                <a16:creationId xmlns:a16="http://schemas.microsoft.com/office/drawing/2014/main" id="{46836992-0204-FC9A-58A6-731AAB9E2836}"/>
              </a:ext>
            </a:extLst>
          </p:cNvPr>
          <p:cNvPicPr>
            <a:picLocks noChangeAspect="1"/>
          </p:cNvPicPr>
          <p:nvPr/>
        </p:nvPicPr>
        <p:blipFill>
          <a:blip r:embed="rId2"/>
          <a:stretch>
            <a:fillRect/>
          </a:stretch>
        </p:blipFill>
        <p:spPr>
          <a:xfrm>
            <a:off x="145135" y="3151188"/>
            <a:ext cx="3909395" cy="2340257"/>
          </a:xfrm>
          <a:prstGeom prst="rect">
            <a:avLst/>
          </a:prstGeom>
        </p:spPr>
      </p:pic>
      <p:pic>
        <p:nvPicPr>
          <p:cNvPr id="7" name="Picture 6">
            <a:extLst>
              <a:ext uri="{FF2B5EF4-FFF2-40B4-BE49-F238E27FC236}">
                <a16:creationId xmlns:a16="http://schemas.microsoft.com/office/drawing/2014/main" id="{172AB8B0-5885-C0C4-982F-4EBFB6D61108}"/>
              </a:ext>
            </a:extLst>
          </p:cNvPr>
          <p:cNvPicPr>
            <a:picLocks noChangeAspect="1"/>
          </p:cNvPicPr>
          <p:nvPr/>
        </p:nvPicPr>
        <p:blipFill>
          <a:blip r:embed="rId3"/>
          <a:stretch>
            <a:fillRect/>
          </a:stretch>
        </p:blipFill>
        <p:spPr>
          <a:xfrm>
            <a:off x="4210286" y="4399031"/>
            <a:ext cx="4103650" cy="2184827"/>
          </a:xfrm>
          <a:prstGeom prst="rect">
            <a:avLst/>
          </a:prstGeom>
        </p:spPr>
      </p:pic>
      <p:pic>
        <p:nvPicPr>
          <p:cNvPr id="9" name="Picture 8">
            <a:extLst>
              <a:ext uri="{FF2B5EF4-FFF2-40B4-BE49-F238E27FC236}">
                <a16:creationId xmlns:a16="http://schemas.microsoft.com/office/drawing/2014/main" id="{630C38B9-89BA-631B-978D-73554236946A}"/>
              </a:ext>
            </a:extLst>
          </p:cNvPr>
          <p:cNvPicPr>
            <a:picLocks noChangeAspect="1"/>
          </p:cNvPicPr>
          <p:nvPr/>
        </p:nvPicPr>
        <p:blipFill>
          <a:blip r:embed="rId4"/>
          <a:stretch>
            <a:fillRect/>
          </a:stretch>
        </p:blipFill>
        <p:spPr>
          <a:xfrm>
            <a:off x="8374565" y="2831517"/>
            <a:ext cx="3511669" cy="2979598"/>
          </a:xfrm>
          <a:prstGeom prst="rect">
            <a:avLst/>
          </a:prstGeom>
        </p:spPr>
      </p:pic>
      <p:sp>
        <p:nvSpPr>
          <p:cNvPr id="10" name="TextBox 9">
            <a:extLst>
              <a:ext uri="{FF2B5EF4-FFF2-40B4-BE49-F238E27FC236}">
                <a16:creationId xmlns:a16="http://schemas.microsoft.com/office/drawing/2014/main" id="{9E586650-FB53-5E44-0B4D-3064081C908B}"/>
              </a:ext>
            </a:extLst>
          </p:cNvPr>
          <p:cNvSpPr txBox="1"/>
          <p:nvPr/>
        </p:nvSpPr>
        <p:spPr>
          <a:xfrm>
            <a:off x="345688" y="5776332"/>
            <a:ext cx="3708842" cy="369332"/>
          </a:xfrm>
          <a:prstGeom prst="rect">
            <a:avLst/>
          </a:prstGeom>
          <a:noFill/>
          <a:ln w="12700">
            <a:solidFill>
              <a:schemeClr val="tx1"/>
            </a:solidFill>
          </a:ln>
        </p:spPr>
        <p:txBody>
          <a:bodyPr wrap="square" rtlCol="0">
            <a:spAutoFit/>
          </a:bodyPr>
          <a:lstStyle/>
          <a:p>
            <a:pPr algn="ctr"/>
            <a:r>
              <a:rPr lang="en-US" dirty="0"/>
              <a:t>For corrections in string variables</a:t>
            </a:r>
          </a:p>
        </p:txBody>
      </p:sp>
      <p:sp>
        <p:nvSpPr>
          <p:cNvPr id="11" name="TextBox 10">
            <a:extLst>
              <a:ext uri="{FF2B5EF4-FFF2-40B4-BE49-F238E27FC236}">
                <a16:creationId xmlns:a16="http://schemas.microsoft.com/office/drawing/2014/main" id="{1CABCE06-8A6D-79BA-94DD-990F2827434B}"/>
              </a:ext>
            </a:extLst>
          </p:cNvPr>
          <p:cNvSpPr txBox="1"/>
          <p:nvPr/>
        </p:nvSpPr>
        <p:spPr>
          <a:xfrm>
            <a:off x="4210286" y="3922685"/>
            <a:ext cx="4103650" cy="369332"/>
          </a:xfrm>
          <a:prstGeom prst="rect">
            <a:avLst/>
          </a:prstGeom>
          <a:noFill/>
          <a:ln w="12700">
            <a:solidFill>
              <a:schemeClr val="tx1"/>
            </a:solidFill>
          </a:ln>
        </p:spPr>
        <p:txBody>
          <a:bodyPr wrap="square" rtlCol="0">
            <a:spAutoFit/>
          </a:bodyPr>
          <a:lstStyle/>
          <a:p>
            <a:pPr algn="ctr"/>
            <a:r>
              <a:rPr lang="en-US" dirty="0"/>
              <a:t>For corrections in numeric variables</a:t>
            </a:r>
          </a:p>
        </p:txBody>
      </p:sp>
      <p:sp>
        <p:nvSpPr>
          <p:cNvPr id="12" name="TextBox 11">
            <a:extLst>
              <a:ext uri="{FF2B5EF4-FFF2-40B4-BE49-F238E27FC236}">
                <a16:creationId xmlns:a16="http://schemas.microsoft.com/office/drawing/2014/main" id="{0C8CB3EB-A778-199C-BE6D-8FFB898EB543}"/>
              </a:ext>
            </a:extLst>
          </p:cNvPr>
          <p:cNvSpPr txBox="1"/>
          <p:nvPr/>
        </p:nvSpPr>
        <p:spPr>
          <a:xfrm>
            <a:off x="8374565" y="5960998"/>
            <a:ext cx="3708842" cy="369332"/>
          </a:xfrm>
          <a:prstGeom prst="rect">
            <a:avLst/>
          </a:prstGeom>
          <a:noFill/>
          <a:ln w="12700">
            <a:solidFill>
              <a:schemeClr val="tx1"/>
            </a:solidFill>
          </a:ln>
        </p:spPr>
        <p:txBody>
          <a:bodyPr wrap="square" rtlCol="0">
            <a:spAutoFit/>
          </a:bodyPr>
          <a:lstStyle/>
          <a:p>
            <a:pPr algn="ctr"/>
            <a:r>
              <a:rPr lang="en-US" dirty="0"/>
              <a:t>For dropping observations</a:t>
            </a:r>
          </a:p>
        </p:txBody>
      </p:sp>
    </p:spTree>
    <p:extLst>
      <p:ext uri="{BB962C8B-B14F-4D97-AF65-F5344CB8AC3E}">
        <p14:creationId xmlns:p14="http://schemas.microsoft.com/office/powerpoint/2010/main" val="3408631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4B5A-AB31-8D7C-1EF3-232DE1458DFB}"/>
              </a:ext>
            </a:extLst>
          </p:cNvPr>
          <p:cNvSpPr>
            <a:spLocks noGrp="1"/>
          </p:cNvSpPr>
          <p:nvPr>
            <p:ph type="title"/>
          </p:nvPr>
        </p:nvSpPr>
        <p:spPr/>
        <p:txBody>
          <a:bodyPr/>
          <a:lstStyle/>
          <a:p>
            <a:r>
              <a:rPr lang="en-US" dirty="0"/>
              <a:t>Task 17: Use </a:t>
            </a:r>
            <a:r>
              <a:rPr lang="en-US" b="1" dirty="0" err="1">
                <a:latin typeface="Courier New" panose="02070309020205020404" pitchFamily="49" charset="0"/>
                <a:cs typeface="Courier New" panose="02070309020205020404" pitchFamily="49" charset="0"/>
              </a:rPr>
              <a:t>iecorrect</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90918A4C-DA52-CB24-72A4-73ED4A9E4916}"/>
              </a:ext>
            </a:extLst>
          </p:cNvPr>
          <p:cNvSpPr>
            <a:spLocks noGrp="1"/>
          </p:cNvSpPr>
          <p:nvPr>
            <p:ph idx="1"/>
          </p:nvPr>
        </p:nvSpPr>
        <p:spPr/>
        <p:txBody>
          <a:bodyPr>
            <a:normAutofit fontScale="85000" lnSpcReduction="20000"/>
          </a:bodyPr>
          <a:lstStyle/>
          <a:p>
            <a:pPr marL="0" indent="0">
              <a:buNone/>
            </a:pPr>
            <a:r>
              <a:rPr lang="en-US" dirty="0"/>
              <a:t>Let’s assume during backchecks, the field team encountered some errors in the household survey, and you need to make some corrections. Use </a:t>
            </a:r>
            <a:r>
              <a:rPr lang="en-US" dirty="0" err="1">
                <a:highlight>
                  <a:srgbClr val="C0C0C0"/>
                </a:highlight>
                <a:latin typeface="Courier New" panose="02070309020205020404" pitchFamily="49" charset="0"/>
                <a:cs typeface="Courier New" panose="02070309020205020404" pitchFamily="49" charset="0"/>
              </a:rPr>
              <a:t>iecorrect</a:t>
            </a:r>
            <a:r>
              <a:rPr lang="en-US" dirty="0"/>
              <a:t> to make the following corrections in the raw data:</a:t>
            </a:r>
          </a:p>
          <a:p>
            <a:r>
              <a:rPr lang="en-US" dirty="0"/>
              <a:t>For </a:t>
            </a:r>
            <a:r>
              <a:rPr lang="en-US" dirty="0" err="1"/>
              <a:t>hhid</a:t>
            </a:r>
            <a:r>
              <a:rPr lang="en-US" dirty="0"/>
              <a:t> 7110, the household size is 15</a:t>
            </a:r>
          </a:p>
          <a:p>
            <a:r>
              <a:rPr lang="en-US" dirty="0"/>
              <a:t>For </a:t>
            </a:r>
            <a:r>
              <a:rPr lang="en-US" dirty="0" err="1"/>
              <a:t>hhid</a:t>
            </a:r>
            <a:r>
              <a:rPr lang="en-US" dirty="0"/>
              <a:t> 9120 the other crop is Coconuts </a:t>
            </a:r>
          </a:p>
          <a:p>
            <a:pPr lvl="1"/>
            <a:endParaRPr lang="en-US" dirty="0"/>
          </a:p>
          <a:p>
            <a:pPr marL="0" indent="0">
              <a:buNone/>
            </a:pPr>
            <a:r>
              <a:rPr lang="en-US" dirty="0"/>
              <a:t>1. Use </a:t>
            </a:r>
            <a:r>
              <a:rPr lang="en-US" dirty="0" err="1">
                <a:highlight>
                  <a:srgbClr val="C0C0C0"/>
                </a:highlight>
                <a:latin typeface="Courier New" panose="02070309020205020404" pitchFamily="49" charset="0"/>
                <a:cs typeface="Courier New" panose="02070309020205020404" pitchFamily="49" charset="0"/>
              </a:rPr>
              <a:t>iecorrect</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template</a:t>
            </a:r>
            <a:r>
              <a:rPr lang="en-US" dirty="0">
                <a:highlight>
                  <a:srgbClr val="C0C0C0"/>
                </a:highlight>
              </a:rPr>
              <a:t> </a:t>
            </a:r>
            <a:r>
              <a:rPr lang="en-US" dirty="0"/>
              <a:t>to create the template</a:t>
            </a:r>
          </a:p>
          <a:p>
            <a:pPr marL="0" indent="0">
              <a:buNone/>
            </a:pPr>
            <a:r>
              <a:rPr lang="en-US" sz="1600" dirty="0" err="1">
                <a:latin typeface="Courier New" panose="02070309020205020404" pitchFamily="49" charset="0"/>
                <a:cs typeface="Courier New" panose="02070309020205020404" pitchFamily="49" charset="0"/>
              </a:rPr>
              <a:t>iecorrect</a:t>
            </a:r>
            <a:r>
              <a:rPr lang="en-US" sz="1600" dirty="0">
                <a:latin typeface="Courier New" panose="02070309020205020404" pitchFamily="49" charset="0"/>
                <a:cs typeface="Courier New" panose="02070309020205020404" pitchFamily="49" charset="0"/>
              </a:rPr>
              <a:t> template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/corrections.xlsx“, </a:t>
            </a:r>
            <a:r>
              <a:rPr lang="en-US" sz="1600" dirty="0" err="1">
                <a:latin typeface="Courier New" panose="02070309020205020404" pitchFamily="49" charset="0"/>
                <a:cs typeface="Courier New" panose="02070309020205020404" pitchFamily="49" charset="0"/>
              </a:rPr>
              <a:t>idvar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hhid</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t>2. Open the spreadsheet created and complete the columns to make </a:t>
            </a:r>
            <a:r>
              <a:rPr lang="en-US" dirty="0" err="1"/>
              <a:t>correctionsin</a:t>
            </a:r>
            <a:r>
              <a:rPr lang="en-US" dirty="0"/>
              <a:t> string and numeric sheets</a:t>
            </a:r>
          </a:p>
          <a:p>
            <a:pPr marL="0" indent="0">
              <a:buNone/>
            </a:pPr>
            <a:r>
              <a:rPr lang="en-US" dirty="0"/>
              <a:t>3. Use </a:t>
            </a:r>
            <a:r>
              <a:rPr lang="en-US" dirty="0" err="1">
                <a:highlight>
                  <a:srgbClr val="C0C0C0"/>
                </a:highlight>
                <a:latin typeface="Courier New" panose="02070309020205020404" pitchFamily="49" charset="0"/>
                <a:cs typeface="Courier New" panose="02070309020205020404" pitchFamily="49" charset="0"/>
              </a:rPr>
              <a:t>iecorrect</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apply</a:t>
            </a:r>
            <a:r>
              <a:rPr lang="en-US" dirty="0"/>
              <a:t> to apply the indicated corrections to the data</a:t>
            </a:r>
          </a:p>
          <a:p>
            <a:pPr marL="0" indent="0">
              <a:buNone/>
            </a:pPr>
            <a:r>
              <a:rPr lang="en-US" sz="1600" dirty="0" err="1">
                <a:latin typeface="Courier New" panose="02070309020205020404" pitchFamily="49" charset="0"/>
                <a:cs typeface="Courier New" panose="02070309020205020404" pitchFamily="49" charset="0"/>
              </a:rPr>
              <a:t>iecorrect</a:t>
            </a:r>
            <a:r>
              <a:rPr lang="en-US" sz="1600" dirty="0">
                <a:latin typeface="Courier New" panose="02070309020205020404" pitchFamily="49" charset="0"/>
                <a:cs typeface="Courier New" panose="02070309020205020404" pitchFamily="49" charset="0"/>
              </a:rPr>
              <a:t> apply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 </a:t>
            </a:r>
            <a:r>
              <a:rPr lang="en-US" sz="1600" dirty="0" err="1">
                <a:latin typeface="Courier New" panose="02070309020205020404" pitchFamily="49" charset="0"/>
                <a:cs typeface="Courier New" panose="02070309020205020404" pitchFamily="49" charset="0"/>
              </a:rPr>
              <a:t>idvar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hhid</a:t>
            </a:r>
            <a:r>
              <a:rPr lang="en-US" sz="16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3063074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AA84-E8C7-C93A-8B03-2F31C3D962B0}"/>
              </a:ext>
            </a:extLst>
          </p:cNvPr>
          <p:cNvSpPr>
            <a:spLocks noGrp="1"/>
          </p:cNvSpPr>
          <p:nvPr>
            <p:ph type="title"/>
          </p:nvPr>
        </p:nvSpPr>
        <p:spPr/>
        <p:txBody>
          <a:bodyPr/>
          <a:lstStyle/>
          <a:p>
            <a:r>
              <a:rPr lang="en-US" dirty="0">
                <a:latin typeface="Lato Bold"/>
                <a:ea typeface="Lato Bold"/>
                <a:cs typeface="Lato Bold"/>
              </a:rPr>
              <a:t>Appendix  </a:t>
            </a:r>
            <a:endParaRPr lang="en-US" dirty="0"/>
          </a:p>
        </p:txBody>
      </p:sp>
      <p:sp>
        <p:nvSpPr>
          <p:cNvPr id="3" name="Content Placeholder 2">
            <a:extLst>
              <a:ext uri="{FF2B5EF4-FFF2-40B4-BE49-F238E27FC236}">
                <a16:creationId xmlns:a16="http://schemas.microsoft.com/office/drawing/2014/main" id="{D0958F10-66C8-8EE3-020C-D9841E4CFDD1}"/>
              </a:ext>
            </a:extLst>
          </p:cNvPr>
          <p:cNvSpPr>
            <a:spLocks noGrp="1"/>
          </p:cNvSpPr>
          <p:nvPr>
            <p:ph type="body" idx="1"/>
          </p:nvPr>
        </p:nvSpPr>
        <p:spPr/>
        <p:txBody>
          <a:bodyPr/>
          <a:lstStyle/>
          <a:p>
            <a:r>
              <a:rPr lang="en-US" dirty="0">
                <a:latin typeface="Lato Bold"/>
                <a:ea typeface="Lato Bold"/>
                <a:cs typeface="Lato Bold"/>
              </a:rPr>
              <a:t>Tidying dataset</a:t>
            </a:r>
            <a:endParaRPr lang="en-US" dirty="0"/>
          </a:p>
        </p:txBody>
      </p:sp>
    </p:spTree>
    <p:extLst>
      <p:ext uri="{BB962C8B-B14F-4D97-AF65-F5344CB8AC3E}">
        <p14:creationId xmlns:p14="http://schemas.microsoft.com/office/powerpoint/2010/main" val="88186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4E374-2BAD-176C-6036-D6BAFBB62349}"/>
              </a:ext>
            </a:extLst>
          </p:cNvPr>
          <p:cNvSpPr>
            <a:spLocks noGrp="1"/>
          </p:cNvSpPr>
          <p:nvPr>
            <p:ph type="title"/>
          </p:nvPr>
        </p:nvSpPr>
        <p:spPr/>
        <p:txBody>
          <a:bodyPr/>
          <a:lstStyle/>
          <a:p>
            <a:r>
              <a:rPr lang="en-US" dirty="0"/>
              <a:t>Setting the stage</a:t>
            </a:r>
          </a:p>
        </p:txBody>
      </p:sp>
      <p:sp>
        <p:nvSpPr>
          <p:cNvPr id="5" name="Content Placeholder 4">
            <a:extLst>
              <a:ext uri="{FF2B5EF4-FFF2-40B4-BE49-F238E27FC236}">
                <a16:creationId xmlns:a16="http://schemas.microsoft.com/office/drawing/2014/main" id="{548E2D90-5DC5-EBE8-3729-497E6573C90D}"/>
              </a:ext>
            </a:extLst>
          </p:cNvPr>
          <p:cNvSpPr>
            <a:spLocks noGrp="1"/>
          </p:cNvSpPr>
          <p:nvPr>
            <p:ph idx="1"/>
          </p:nvPr>
        </p:nvSpPr>
        <p:spPr/>
        <p:txBody>
          <a:bodyPr/>
          <a:lstStyle/>
          <a:p>
            <a:pPr marL="514350" indent="-514350">
              <a:buFont typeface="+mj-lt"/>
              <a:buAutoNum type="arabicPeriod"/>
            </a:pPr>
            <a:r>
              <a:rPr lang="en-US" dirty="0"/>
              <a:t>Launch Stata</a:t>
            </a:r>
          </a:p>
          <a:p>
            <a:pPr marL="514350" indent="-514350">
              <a:buFont typeface="+mj-lt"/>
              <a:buAutoNum type="arabicPeriod"/>
            </a:pPr>
            <a:r>
              <a:rPr lang="en-US" dirty="0"/>
              <a:t>Open </a:t>
            </a:r>
            <a:r>
              <a:rPr lang="en-US" dirty="0">
                <a:latin typeface="Courier New" panose="02070309020205020404" pitchFamily="49" charset="0"/>
                <a:cs typeface="Courier New" panose="02070309020205020404" pitchFamily="49" charset="0"/>
              </a:rPr>
              <a:t>lab2.do</a:t>
            </a:r>
          </a:p>
          <a:p>
            <a:pPr marL="514350" indent="-514350">
              <a:buFont typeface="+mj-lt"/>
              <a:buAutoNum type="arabicPeriod"/>
            </a:pPr>
            <a:r>
              <a:rPr lang="en-US" dirty="0"/>
              <a:t>Load the dataset </a:t>
            </a:r>
            <a:r>
              <a:rPr lang="en-US" dirty="0" err="1">
                <a:latin typeface="Courier New" panose="02070309020205020404" pitchFamily="49" charset="0"/>
                <a:cs typeface="Courier New" panose="02070309020205020404" pitchFamily="49" charset="0"/>
              </a:rPr>
              <a:t>TZA_CCT_baseline.dta</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470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ADEE-98AB-6B41-F0A5-1D726737296A}"/>
              </a:ext>
            </a:extLst>
          </p:cNvPr>
          <p:cNvSpPr>
            <a:spLocks noGrp="1"/>
          </p:cNvSpPr>
          <p:nvPr>
            <p:ph type="title"/>
          </p:nvPr>
        </p:nvSpPr>
        <p:spPr/>
        <p:txBody>
          <a:bodyPr/>
          <a:lstStyle/>
          <a:p>
            <a:r>
              <a:rPr lang="en-US" dirty="0"/>
              <a:t>Tidying Dataset</a:t>
            </a:r>
          </a:p>
        </p:txBody>
      </p:sp>
      <p:sp>
        <p:nvSpPr>
          <p:cNvPr id="3" name="Content Placeholder 2">
            <a:extLst>
              <a:ext uri="{FF2B5EF4-FFF2-40B4-BE49-F238E27FC236}">
                <a16:creationId xmlns:a16="http://schemas.microsoft.com/office/drawing/2014/main" id="{2BC6BD3B-F657-26F1-C2F6-8F5C6C72E5C8}"/>
              </a:ext>
            </a:extLst>
          </p:cNvPr>
          <p:cNvSpPr>
            <a:spLocks noGrp="1"/>
          </p:cNvSpPr>
          <p:nvPr>
            <p:ph idx="1"/>
          </p:nvPr>
        </p:nvSpPr>
        <p:spPr/>
        <p:txBody>
          <a:bodyPr>
            <a:normAutofit lnSpcReduction="10000"/>
          </a:bodyPr>
          <a:lstStyle/>
          <a:p>
            <a:r>
              <a:rPr lang="en-US" sz="2800" dirty="0"/>
              <a:t>Adjusting the </a:t>
            </a:r>
            <a:r>
              <a:rPr lang="en-US" sz="2800" b="1" dirty="0"/>
              <a:t>format</a:t>
            </a:r>
            <a:r>
              <a:rPr lang="en-US" sz="2800" dirty="0"/>
              <a:t> of a dataset (the relationship between rows and columns) so that the resulting data can be more easily handled by statistical software</a:t>
            </a:r>
          </a:p>
          <a:p>
            <a:r>
              <a:rPr lang="en-US" dirty="0"/>
              <a:t>A </a:t>
            </a:r>
            <a:r>
              <a:rPr lang="en-US" b="1" dirty="0"/>
              <a:t>tabular dataset </a:t>
            </a:r>
            <a:r>
              <a:rPr lang="en-US" dirty="0"/>
              <a:t>is tidy when </a:t>
            </a:r>
          </a:p>
          <a:p>
            <a:pPr marL="1143000" indent="-520700">
              <a:buFont typeface="+mj-lt"/>
              <a:buAutoNum type="arabicPeriod"/>
            </a:pPr>
            <a:r>
              <a:rPr lang="en-US" dirty="0"/>
              <a:t>Each column corresponds to one </a:t>
            </a:r>
            <a:r>
              <a:rPr lang="en-US" b="1" dirty="0"/>
              <a:t>variable</a:t>
            </a:r>
            <a:r>
              <a:rPr lang="en-US" dirty="0"/>
              <a:t>;</a:t>
            </a:r>
          </a:p>
          <a:p>
            <a:pPr marL="1143000" indent="-520700">
              <a:buFont typeface="+mj-lt"/>
              <a:buAutoNum type="arabicPeriod"/>
            </a:pPr>
            <a:r>
              <a:rPr lang="en-US" dirty="0"/>
              <a:t>Each row corresponds to one </a:t>
            </a:r>
            <a:r>
              <a:rPr lang="en-US" b="1" dirty="0"/>
              <a:t>observation</a:t>
            </a:r>
            <a:r>
              <a:rPr lang="en-US" dirty="0"/>
              <a:t>; and</a:t>
            </a:r>
          </a:p>
          <a:p>
            <a:pPr marL="1143000" indent="-520700">
              <a:buFont typeface="+mj-lt"/>
              <a:buAutoNum type="arabicPeriod"/>
            </a:pPr>
            <a:r>
              <a:rPr lang="en-US" dirty="0"/>
              <a:t>All variables in a data table have the </a:t>
            </a:r>
            <a:r>
              <a:rPr lang="en-US" b="1" dirty="0"/>
              <a:t>same unit of observation</a:t>
            </a:r>
            <a:r>
              <a:rPr lang="en-US" dirty="0"/>
              <a:t>.</a:t>
            </a:r>
          </a:p>
          <a:p>
            <a:pPr marL="1143000" indent="-520700">
              <a:buFont typeface="+mj-lt"/>
              <a:buAutoNum type="arabicPeriod"/>
            </a:pPr>
            <a:endParaRPr lang="en-US" sz="1100" dirty="0"/>
          </a:p>
          <a:p>
            <a:pPr marL="0" indent="0">
              <a:buNone/>
            </a:pPr>
            <a:r>
              <a:rPr lang="en-US" dirty="0"/>
              <a:t>Every other format is “untidy”.</a:t>
            </a:r>
          </a:p>
          <a:p>
            <a:endParaRPr lang="en-US" dirty="0"/>
          </a:p>
        </p:txBody>
      </p:sp>
    </p:spTree>
    <p:extLst>
      <p:ext uri="{BB962C8B-B14F-4D97-AF65-F5344CB8AC3E}">
        <p14:creationId xmlns:p14="http://schemas.microsoft.com/office/powerpoint/2010/main" val="2853089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7B17B51-CE30-F1AE-FF20-6F6B574E0BDD}"/>
              </a:ext>
            </a:extLst>
          </p:cNvPr>
          <p:cNvPicPr>
            <a:picLocks noChangeAspect="1"/>
          </p:cNvPicPr>
          <p:nvPr/>
        </p:nvPicPr>
        <p:blipFill>
          <a:blip r:embed="rId2"/>
          <a:stretch>
            <a:fillRect/>
          </a:stretch>
        </p:blipFill>
        <p:spPr>
          <a:xfrm>
            <a:off x="3574689" y="2529393"/>
            <a:ext cx="8261272" cy="3756020"/>
          </a:xfrm>
          <a:prstGeom prst="rect">
            <a:avLst/>
          </a:prstGeom>
        </p:spPr>
      </p:pic>
      <p:sp>
        <p:nvSpPr>
          <p:cNvPr id="2" name="Title 1">
            <a:extLst>
              <a:ext uri="{FF2B5EF4-FFF2-40B4-BE49-F238E27FC236}">
                <a16:creationId xmlns:a16="http://schemas.microsoft.com/office/drawing/2014/main" id="{5102787A-7A03-2D53-B2EE-8AACD9F74AB2}"/>
              </a:ext>
            </a:extLst>
          </p:cNvPr>
          <p:cNvSpPr>
            <a:spLocks noGrp="1"/>
          </p:cNvSpPr>
          <p:nvPr>
            <p:ph type="title"/>
          </p:nvPr>
        </p:nvSpPr>
        <p:spPr/>
        <p:txBody>
          <a:bodyPr/>
          <a:lstStyle/>
          <a:p>
            <a:r>
              <a:rPr lang="en-US" dirty="0">
                <a:latin typeface="Lato Bold"/>
                <a:ea typeface="Lato Bold"/>
                <a:cs typeface="Lato Bold"/>
              </a:rPr>
              <a:t>A data is tidy when</a:t>
            </a:r>
            <a:endParaRPr lang="en-US" dirty="0"/>
          </a:p>
        </p:txBody>
      </p:sp>
      <p:cxnSp>
        <p:nvCxnSpPr>
          <p:cNvPr id="5" name="Straight Arrow Connector 4">
            <a:extLst>
              <a:ext uri="{FF2B5EF4-FFF2-40B4-BE49-F238E27FC236}">
                <a16:creationId xmlns:a16="http://schemas.microsoft.com/office/drawing/2014/main" id="{58E9A233-D87A-CD67-4741-AA8FD44CE9D3}"/>
              </a:ext>
            </a:extLst>
          </p:cNvPr>
          <p:cNvCxnSpPr>
            <a:cxnSpLocks/>
          </p:cNvCxnSpPr>
          <p:nvPr/>
        </p:nvCxnSpPr>
        <p:spPr>
          <a:xfrm>
            <a:off x="6877157"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5C07A1D-0A5D-F292-F747-A1683BA12E2A}"/>
              </a:ext>
            </a:extLst>
          </p:cNvPr>
          <p:cNvCxnSpPr>
            <a:cxnSpLocks/>
          </p:cNvCxnSpPr>
          <p:nvPr/>
        </p:nvCxnSpPr>
        <p:spPr>
          <a:xfrm>
            <a:off x="7725291"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AE6CD3-D597-2453-F61F-EFB7C4150941}"/>
              </a:ext>
            </a:extLst>
          </p:cNvPr>
          <p:cNvCxnSpPr>
            <a:cxnSpLocks/>
          </p:cNvCxnSpPr>
          <p:nvPr/>
        </p:nvCxnSpPr>
        <p:spPr>
          <a:xfrm>
            <a:off x="9486141"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797F9B-8B83-378C-C677-4C3F0F2B3B66}"/>
              </a:ext>
            </a:extLst>
          </p:cNvPr>
          <p:cNvCxnSpPr>
            <a:cxnSpLocks/>
          </p:cNvCxnSpPr>
          <p:nvPr/>
        </p:nvCxnSpPr>
        <p:spPr>
          <a:xfrm>
            <a:off x="10510453" y="223561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369B08-A939-01A5-520D-F82809DA3269}"/>
              </a:ext>
            </a:extLst>
          </p:cNvPr>
          <p:cNvCxnSpPr>
            <a:cxnSpLocks/>
          </p:cNvCxnSpPr>
          <p:nvPr/>
        </p:nvCxnSpPr>
        <p:spPr>
          <a:xfrm>
            <a:off x="11349414" y="2250799"/>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7726DA-F160-EA84-C025-BFB437E55A09}"/>
              </a:ext>
            </a:extLst>
          </p:cNvPr>
          <p:cNvCxnSpPr>
            <a:cxnSpLocks/>
          </p:cNvCxnSpPr>
          <p:nvPr/>
        </p:nvCxnSpPr>
        <p:spPr>
          <a:xfrm>
            <a:off x="2930531" y="2910328"/>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86CF08-659A-EB40-4D2D-83EF5D1265C0}"/>
              </a:ext>
            </a:extLst>
          </p:cNvPr>
          <p:cNvCxnSpPr>
            <a:cxnSpLocks/>
          </p:cNvCxnSpPr>
          <p:nvPr/>
        </p:nvCxnSpPr>
        <p:spPr>
          <a:xfrm>
            <a:off x="2930531" y="3107680"/>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DE01B2-EAF8-E904-643A-FF6E56A4A54C}"/>
              </a:ext>
            </a:extLst>
          </p:cNvPr>
          <p:cNvCxnSpPr>
            <a:cxnSpLocks/>
          </p:cNvCxnSpPr>
          <p:nvPr/>
        </p:nvCxnSpPr>
        <p:spPr>
          <a:xfrm>
            <a:off x="2930530" y="3305032"/>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5A120A-4CC0-D2C1-ACDB-6C605B85BA3D}"/>
              </a:ext>
            </a:extLst>
          </p:cNvPr>
          <p:cNvCxnSpPr>
            <a:cxnSpLocks/>
          </p:cNvCxnSpPr>
          <p:nvPr/>
        </p:nvCxnSpPr>
        <p:spPr>
          <a:xfrm>
            <a:off x="2930531" y="3502385"/>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7018E9-43E0-0A38-9393-ADAA0ED07068}"/>
              </a:ext>
            </a:extLst>
          </p:cNvPr>
          <p:cNvSpPr txBox="1"/>
          <p:nvPr/>
        </p:nvSpPr>
        <p:spPr>
          <a:xfrm>
            <a:off x="6731914" y="1787485"/>
            <a:ext cx="5460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Lato"/>
                <a:ea typeface="Calibri" panose="020F0502020204030204"/>
                <a:cs typeface="Calibri" panose="020F0502020204030204"/>
              </a:rPr>
              <a:t>Each column corresponds to one variable</a:t>
            </a:r>
            <a:endParaRPr lang="en-US" sz="2000" dirty="0"/>
          </a:p>
        </p:txBody>
      </p:sp>
      <p:sp>
        <p:nvSpPr>
          <p:cNvPr id="17" name="TextBox 16">
            <a:extLst>
              <a:ext uri="{FF2B5EF4-FFF2-40B4-BE49-F238E27FC236}">
                <a16:creationId xmlns:a16="http://schemas.microsoft.com/office/drawing/2014/main" id="{B41A315E-9160-95D6-9EDB-9CF11624BF3D}"/>
              </a:ext>
            </a:extLst>
          </p:cNvPr>
          <p:cNvSpPr txBox="1"/>
          <p:nvPr/>
        </p:nvSpPr>
        <p:spPr>
          <a:xfrm>
            <a:off x="296028" y="2784862"/>
            <a:ext cx="25875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Lato"/>
                <a:ea typeface="Calibri" panose="020F0502020204030204"/>
                <a:cs typeface="Calibri" panose="020F0502020204030204"/>
              </a:rPr>
              <a:t>Each row corresponds to one observation</a:t>
            </a:r>
            <a:endParaRPr lang="en-US" sz="2000" dirty="0"/>
          </a:p>
        </p:txBody>
      </p:sp>
      <p:sp>
        <p:nvSpPr>
          <p:cNvPr id="18" name="Rectangle: Rounded Corners 17">
            <a:extLst>
              <a:ext uri="{FF2B5EF4-FFF2-40B4-BE49-F238E27FC236}">
                <a16:creationId xmlns:a16="http://schemas.microsoft.com/office/drawing/2014/main" id="{04544B39-1F8A-307F-A2FE-6F74195AC31A}"/>
              </a:ext>
            </a:extLst>
          </p:cNvPr>
          <p:cNvSpPr/>
          <p:nvPr/>
        </p:nvSpPr>
        <p:spPr>
          <a:xfrm>
            <a:off x="4032626" y="2450599"/>
            <a:ext cx="713407" cy="3834814"/>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54EB966-941E-114A-EAFC-949B232A9A68}"/>
              </a:ext>
            </a:extLst>
          </p:cNvPr>
          <p:cNvSpPr txBox="1"/>
          <p:nvPr/>
        </p:nvSpPr>
        <p:spPr>
          <a:xfrm>
            <a:off x="3278992" y="6417827"/>
            <a:ext cx="839844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2300">
              <a:lnSpc>
                <a:spcPct val="90000"/>
              </a:lnSpc>
              <a:spcBef>
                <a:spcPts val="1000"/>
              </a:spcBef>
            </a:pPr>
            <a:r>
              <a:rPr lang="en-US" sz="2000" dirty="0">
                <a:latin typeface="Arial"/>
                <a:ea typeface="Calibri" panose="020F0502020204030204"/>
                <a:cs typeface="Arial"/>
              </a:rPr>
              <a:t>All variables in a data table have the </a:t>
            </a:r>
            <a:r>
              <a:rPr lang="en-US" sz="2000" b="1" dirty="0">
                <a:latin typeface="Arial"/>
                <a:ea typeface="Calibri" panose="020F0502020204030204"/>
                <a:cs typeface="Arial"/>
              </a:rPr>
              <a:t>same unit of observation</a:t>
            </a:r>
            <a:r>
              <a:rPr lang="en-US" sz="2000" dirty="0">
                <a:latin typeface="Arial"/>
                <a:ea typeface="Calibri" panose="020F0502020204030204"/>
                <a:cs typeface="Arial"/>
              </a:rPr>
              <a:t>.</a:t>
            </a:r>
            <a:endParaRPr lang="en-US" dirty="0"/>
          </a:p>
          <a:p>
            <a:endParaRPr lang="en-US" sz="1600" dirty="0">
              <a:latin typeface="Lato"/>
              <a:ea typeface="Calibri" panose="020F0502020204030204"/>
              <a:cs typeface="Calibri" panose="020F0502020204030204"/>
            </a:endParaRPr>
          </a:p>
        </p:txBody>
      </p:sp>
    </p:spTree>
    <p:extLst>
      <p:ext uri="{BB962C8B-B14F-4D97-AF65-F5344CB8AC3E}">
        <p14:creationId xmlns:p14="http://schemas.microsoft.com/office/powerpoint/2010/main" val="1314000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18086-9651-8D60-FA46-DCBE723D80D2}"/>
              </a:ext>
            </a:extLst>
          </p:cNvPr>
          <p:cNvSpPr>
            <a:spLocks noGrp="1"/>
          </p:cNvSpPr>
          <p:nvPr>
            <p:ph type="title"/>
          </p:nvPr>
        </p:nvSpPr>
        <p:spPr/>
        <p:txBody>
          <a:bodyPr/>
          <a:lstStyle/>
          <a:p>
            <a:pPr algn="ctr"/>
            <a:r>
              <a:rPr lang="en-US" dirty="0"/>
              <a:t>Is this data tidy?</a:t>
            </a:r>
          </a:p>
        </p:txBody>
      </p:sp>
      <p:sp>
        <p:nvSpPr>
          <p:cNvPr id="10" name="Content Placeholder 9">
            <a:extLst>
              <a:ext uri="{FF2B5EF4-FFF2-40B4-BE49-F238E27FC236}">
                <a16:creationId xmlns:a16="http://schemas.microsoft.com/office/drawing/2014/main" id="{D1D3A0FB-AF9B-463E-5763-44A149193B63}"/>
              </a:ext>
            </a:extLst>
          </p:cNvPr>
          <p:cNvSpPr>
            <a:spLocks noGrp="1"/>
          </p:cNvSpPr>
          <p:nvPr>
            <p:ph sz="half" idx="1"/>
          </p:nvPr>
        </p:nvSpPr>
        <p:spPr/>
        <p:txBody>
          <a:bodyPr/>
          <a:lstStyle/>
          <a:p>
            <a:pPr marL="114300" indent="0">
              <a:buNone/>
            </a:pPr>
            <a:r>
              <a:rPr lang="en-US" sz="2800" dirty="0"/>
              <a:t>There are multiple </a:t>
            </a:r>
            <a:r>
              <a:rPr lang="en-US" sz="2800" b="1" dirty="0"/>
              <a:t>variables</a:t>
            </a:r>
            <a:r>
              <a:rPr lang="en-US" sz="2800" dirty="0"/>
              <a:t> represented in a single </a:t>
            </a:r>
            <a:r>
              <a:rPr lang="en-US" sz="2800" b="1" dirty="0"/>
              <a:t>column</a:t>
            </a:r>
            <a:r>
              <a:rPr lang="en-US" sz="2800" dirty="0"/>
              <a:t>;</a:t>
            </a:r>
          </a:p>
          <a:p>
            <a:pPr marL="114300" indent="0">
              <a:buNone/>
            </a:pPr>
            <a:r>
              <a:rPr lang="en-US" sz="2800" dirty="0"/>
              <a:t>Each </a:t>
            </a:r>
            <a:r>
              <a:rPr lang="en-US" sz="2800" b="1" dirty="0"/>
              <a:t>observation </a:t>
            </a:r>
            <a:r>
              <a:rPr lang="en-US" sz="2800" dirty="0"/>
              <a:t>is separated into multiple </a:t>
            </a:r>
            <a:r>
              <a:rPr lang="en-US" sz="2800" b="1" dirty="0"/>
              <a:t>rows</a:t>
            </a:r>
            <a:r>
              <a:rPr lang="en-US" sz="2800" dirty="0"/>
              <a:t>.</a:t>
            </a:r>
          </a:p>
          <a:p>
            <a:pPr marL="114300" indent="0">
              <a:buNone/>
            </a:pPr>
            <a:r>
              <a:rPr lang="en-US" sz="2800" dirty="0"/>
              <a:t>All variables have the </a:t>
            </a:r>
            <a:r>
              <a:rPr lang="en-US" sz="2800" b="1" dirty="0"/>
              <a:t>same unit of observation</a:t>
            </a:r>
            <a:r>
              <a:rPr lang="en-US" sz="2800" dirty="0"/>
              <a:t>. </a:t>
            </a:r>
          </a:p>
          <a:p>
            <a:pPr marL="114300" indent="0">
              <a:buNone/>
            </a:pPr>
            <a:endParaRPr lang="en-US" dirty="0"/>
          </a:p>
          <a:p>
            <a:pPr marL="114300" indent="0">
              <a:buNone/>
            </a:pPr>
            <a:r>
              <a:rPr lang="en-US" sz="2800" b="1" dirty="0"/>
              <a:t>What would a tidy version of this data look like?</a:t>
            </a:r>
          </a:p>
          <a:p>
            <a:endParaRPr lang="en-US" dirty="0"/>
          </a:p>
        </p:txBody>
      </p:sp>
      <p:pic>
        <p:nvPicPr>
          <p:cNvPr id="4" name="Content Placeholder 4">
            <a:extLst>
              <a:ext uri="{FF2B5EF4-FFF2-40B4-BE49-F238E27FC236}">
                <a16:creationId xmlns:a16="http://schemas.microsoft.com/office/drawing/2014/main" id="{851127FD-7451-956E-0700-C8A7B75FD70D}"/>
              </a:ext>
            </a:extLst>
          </p:cNvPr>
          <p:cNvPicPr>
            <a:picLocks noChangeAspect="1"/>
          </p:cNvPicPr>
          <p:nvPr/>
        </p:nvPicPr>
        <p:blipFill rotWithShape="1">
          <a:blip r:embed="rId2"/>
          <a:stretch/>
        </p:blipFill>
        <p:spPr>
          <a:xfrm>
            <a:off x="6808875" y="1669319"/>
            <a:ext cx="4772640" cy="4720480"/>
          </a:xfrm>
          <a:prstGeom prst="rect">
            <a:avLst/>
          </a:prstGeom>
          <a:effectLst/>
        </p:spPr>
      </p:pic>
      <p:sp>
        <p:nvSpPr>
          <p:cNvPr id="5" name="Rectangle: Rounded Corners 4">
            <a:extLst>
              <a:ext uri="{FF2B5EF4-FFF2-40B4-BE49-F238E27FC236}">
                <a16:creationId xmlns:a16="http://schemas.microsoft.com/office/drawing/2014/main" id="{440B3CA0-9B81-7E5C-C529-C8E287E9F8B4}"/>
              </a:ext>
            </a:extLst>
          </p:cNvPr>
          <p:cNvSpPr/>
          <p:nvPr/>
        </p:nvSpPr>
        <p:spPr>
          <a:xfrm>
            <a:off x="10756900" y="1701646"/>
            <a:ext cx="750768" cy="4720480"/>
          </a:xfrm>
          <a:prstGeom prst="roundRect">
            <a:avLst>
              <a:gd name="adj" fmla="val 9910"/>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84D974-D005-1CEE-9315-12E3B187C5F4}"/>
              </a:ext>
            </a:extLst>
          </p:cNvPr>
          <p:cNvSpPr/>
          <p:nvPr/>
        </p:nvSpPr>
        <p:spPr>
          <a:xfrm>
            <a:off x="9553529" y="1701646"/>
            <a:ext cx="1168778" cy="2036700"/>
          </a:xfrm>
          <a:prstGeom prst="roundRect">
            <a:avLst>
              <a:gd name="adj" fmla="val 5140"/>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1187DE3-C99E-E3EA-D72E-8068B9708FD9}"/>
              </a:ext>
            </a:extLst>
          </p:cNvPr>
          <p:cNvSpPr/>
          <p:nvPr/>
        </p:nvSpPr>
        <p:spPr>
          <a:xfrm>
            <a:off x="8440706" y="1705720"/>
            <a:ext cx="1078230" cy="685801"/>
          </a:xfrm>
          <a:prstGeom prst="roundRect">
            <a:avLst>
              <a:gd name="adj" fmla="val 3704"/>
            </a:avLst>
          </a:prstGeom>
          <a:no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103D283-E66B-0B35-9625-8EC168CAAB51}"/>
              </a:ext>
            </a:extLst>
          </p:cNvPr>
          <p:cNvSpPr/>
          <p:nvPr/>
        </p:nvSpPr>
        <p:spPr>
          <a:xfrm>
            <a:off x="8218617" y="4153601"/>
            <a:ext cx="2476500" cy="381000"/>
          </a:xfrm>
          <a:prstGeom prst="roundRect">
            <a:avLst>
              <a:gd name="adj" fmla="val 33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a:extLst>
              <a:ext uri="{FF2B5EF4-FFF2-40B4-BE49-F238E27FC236}">
                <a16:creationId xmlns:a16="http://schemas.microsoft.com/office/drawing/2014/main" id="{C4BBAAD2-2963-7EF3-FD42-DCED8B7D0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035" y="3763436"/>
            <a:ext cx="596900" cy="596900"/>
          </a:xfrm>
          <a:prstGeom prst="rect">
            <a:avLst/>
          </a:prstGeom>
        </p:spPr>
      </p:pic>
      <p:pic>
        <p:nvPicPr>
          <p:cNvPr id="13" name="Graphic 12" descr="Close">
            <a:extLst>
              <a:ext uri="{FF2B5EF4-FFF2-40B4-BE49-F238E27FC236}">
                <a16:creationId xmlns:a16="http://schemas.microsoft.com/office/drawing/2014/main" id="{B8485163-217F-6FF5-6F60-A2AE4328B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71741" y="2914795"/>
            <a:ext cx="677488" cy="677488"/>
          </a:xfrm>
          <a:prstGeom prst="rect">
            <a:avLst/>
          </a:prstGeom>
        </p:spPr>
      </p:pic>
      <p:pic>
        <p:nvPicPr>
          <p:cNvPr id="14" name="Graphic 13" descr="Close">
            <a:extLst>
              <a:ext uri="{FF2B5EF4-FFF2-40B4-BE49-F238E27FC236}">
                <a16:creationId xmlns:a16="http://schemas.microsoft.com/office/drawing/2014/main" id="{622D2CBD-C606-CF09-A3B6-B14A23A7FA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36374" y="1905912"/>
            <a:ext cx="677488" cy="677488"/>
          </a:xfrm>
          <a:prstGeom prst="rect">
            <a:avLst/>
          </a:prstGeom>
        </p:spPr>
      </p:pic>
    </p:spTree>
    <p:extLst>
      <p:ext uri="{BB962C8B-B14F-4D97-AF65-F5344CB8AC3E}">
        <p14:creationId xmlns:p14="http://schemas.microsoft.com/office/powerpoint/2010/main" val="36614048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A25EB-4A03-A5B3-C619-7481FFEB197F}"/>
              </a:ext>
            </a:extLst>
          </p:cNvPr>
          <p:cNvSpPr>
            <a:spLocks noGrp="1"/>
          </p:cNvSpPr>
          <p:nvPr>
            <p:ph type="title"/>
          </p:nvPr>
        </p:nvSpPr>
        <p:spPr/>
        <p:txBody>
          <a:bodyPr/>
          <a:lstStyle/>
          <a:p>
            <a:pPr algn="ctr"/>
            <a:r>
              <a:rPr lang="en-US" dirty="0"/>
              <a:t>Tidy Data</a:t>
            </a:r>
          </a:p>
        </p:txBody>
      </p:sp>
      <p:sp>
        <p:nvSpPr>
          <p:cNvPr id="8" name="Content Placeholder 7">
            <a:extLst>
              <a:ext uri="{FF2B5EF4-FFF2-40B4-BE49-F238E27FC236}">
                <a16:creationId xmlns:a16="http://schemas.microsoft.com/office/drawing/2014/main" id="{2652EA40-292C-9D9A-2095-5E15C329A653}"/>
              </a:ext>
            </a:extLst>
          </p:cNvPr>
          <p:cNvSpPr>
            <a:spLocks noGrp="1"/>
          </p:cNvSpPr>
          <p:nvPr>
            <p:ph sz="half" idx="1"/>
          </p:nvPr>
        </p:nvSpPr>
        <p:spPr/>
        <p:txBody>
          <a:bodyPr/>
          <a:lstStyle/>
          <a:p>
            <a:pPr>
              <a:buFont typeface="Wingdings" panose="05000000000000000000" pitchFamily="2" charset="2"/>
              <a:buChar char="ü"/>
            </a:pPr>
            <a:r>
              <a:rPr lang="en-US" dirty="0"/>
              <a:t>Each column is a variable</a:t>
            </a:r>
          </a:p>
          <a:p>
            <a:pPr>
              <a:buFont typeface="Wingdings" panose="05000000000000000000" pitchFamily="2" charset="2"/>
              <a:buChar char="ü"/>
            </a:pPr>
            <a:r>
              <a:rPr lang="en-US" dirty="0"/>
              <a:t>Each row corresponds to an observation </a:t>
            </a:r>
          </a:p>
          <a:p>
            <a:pPr>
              <a:buFont typeface="Wingdings" panose="05000000000000000000" pitchFamily="2" charset="2"/>
              <a:buChar char="ü"/>
            </a:pPr>
            <a:r>
              <a:rPr lang="en-US" dirty="0"/>
              <a:t>All the variables have same unit of observation</a:t>
            </a:r>
          </a:p>
          <a:p>
            <a:endParaRPr lang="en-US" dirty="0"/>
          </a:p>
        </p:txBody>
      </p:sp>
      <p:pic>
        <p:nvPicPr>
          <p:cNvPr id="10" name="Content Placeholder 9">
            <a:extLst>
              <a:ext uri="{FF2B5EF4-FFF2-40B4-BE49-F238E27FC236}">
                <a16:creationId xmlns:a16="http://schemas.microsoft.com/office/drawing/2014/main" id="{68E3A5C1-61D9-08BA-7E27-979E5D758753}"/>
              </a:ext>
            </a:extLst>
          </p:cNvPr>
          <p:cNvPicPr>
            <a:picLocks noGrp="1" noChangeAspect="1"/>
          </p:cNvPicPr>
          <p:nvPr>
            <p:ph sz="half" idx="2"/>
          </p:nvPr>
        </p:nvPicPr>
        <p:blipFill>
          <a:blip r:embed="rId2"/>
          <a:stretch>
            <a:fillRect/>
          </a:stretch>
        </p:blipFill>
        <p:spPr>
          <a:xfrm>
            <a:off x="5850216" y="1825624"/>
            <a:ext cx="6097683" cy="366077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34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950348-8F48-01A7-2A02-D0DF4511708F}"/>
              </a:ext>
            </a:extLst>
          </p:cNvPr>
          <p:cNvSpPr>
            <a:spLocks noGrp="1"/>
          </p:cNvSpPr>
          <p:nvPr>
            <p:ph type="title"/>
          </p:nvPr>
        </p:nvSpPr>
        <p:spPr/>
        <p:txBody>
          <a:bodyPr/>
          <a:lstStyle/>
          <a:p>
            <a:r>
              <a:rPr lang="en-US" dirty="0"/>
              <a:t>Reshaping data</a:t>
            </a:r>
          </a:p>
        </p:txBody>
      </p:sp>
      <p:sp>
        <p:nvSpPr>
          <p:cNvPr id="6" name="Content Placeholder 5">
            <a:extLst>
              <a:ext uri="{FF2B5EF4-FFF2-40B4-BE49-F238E27FC236}">
                <a16:creationId xmlns:a16="http://schemas.microsoft.com/office/drawing/2014/main" id="{46C39724-3600-B15C-C01F-12908755EB5D}"/>
              </a:ext>
            </a:extLst>
          </p:cNvPr>
          <p:cNvSpPr>
            <a:spLocks noGrp="1"/>
          </p:cNvSpPr>
          <p:nvPr>
            <p:ph idx="1"/>
          </p:nvPr>
        </p:nvSpPr>
        <p:spPr/>
        <p:txBody>
          <a:bodyPr/>
          <a:lstStyle/>
          <a:p>
            <a:pPr marL="0" indent="0">
              <a:buNone/>
            </a:pPr>
            <a:r>
              <a:rPr lang="en-US" dirty="0"/>
              <a:t>When all observations in a data table have the same unit of observation, reshaping is enough to make untidy data tidy</a:t>
            </a:r>
          </a:p>
          <a:p>
            <a:r>
              <a:rPr lang="en-US" b="1" dirty="0"/>
              <a:t>Reshaping: </a:t>
            </a:r>
            <a:r>
              <a:rPr lang="en-US" dirty="0"/>
              <a:t>transforming the organization of rows and columns in a data table in such a way that each row represents an unit of observation</a:t>
            </a:r>
          </a:p>
          <a:p>
            <a:r>
              <a:rPr lang="en-US" dirty="0"/>
              <a:t>In Stata, this can be done using the </a:t>
            </a:r>
            <a:r>
              <a:rPr lang="en-US" dirty="0">
                <a:solidFill>
                  <a:prstClr val="black"/>
                </a:solidFill>
                <a:highlight>
                  <a:srgbClr val="C0C0C0"/>
                </a:highlight>
                <a:latin typeface="Courier New" panose="02070309020205020404" pitchFamily="49" charset="0"/>
                <a:cs typeface="Courier New" panose="02070309020205020404" pitchFamily="49" charset="0"/>
              </a:rPr>
              <a:t>reshape</a:t>
            </a:r>
            <a:r>
              <a:rPr lang="en-US" dirty="0"/>
              <a:t> command</a:t>
            </a:r>
          </a:p>
          <a:p>
            <a:endParaRPr lang="en-US" dirty="0"/>
          </a:p>
        </p:txBody>
      </p:sp>
    </p:spTree>
    <p:extLst>
      <p:ext uri="{BB962C8B-B14F-4D97-AF65-F5344CB8AC3E}">
        <p14:creationId xmlns:p14="http://schemas.microsoft.com/office/powerpoint/2010/main" val="1529079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BC39-8B15-1878-318F-FE1D39D20448}"/>
              </a:ext>
            </a:extLst>
          </p:cNvPr>
          <p:cNvSpPr>
            <a:spLocks noGrp="1"/>
          </p:cNvSpPr>
          <p:nvPr>
            <p:ph type="title"/>
          </p:nvPr>
        </p:nvSpPr>
        <p:spPr/>
        <p:txBody>
          <a:bodyPr/>
          <a:lstStyle/>
          <a:p>
            <a:r>
              <a:rPr lang="en-US" dirty="0"/>
              <a:t>Reshaping data</a:t>
            </a:r>
          </a:p>
        </p:txBody>
      </p:sp>
      <p:sp>
        <p:nvSpPr>
          <p:cNvPr id="4" name="Arrow: Bent-Up 3">
            <a:extLst>
              <a:ext uri="{FF2B5EF4-FFF2-40B4-BE49-F238E27FC236}">
                <a16:creationId xmlns:a16="http://schemas.microsoft.com/office/drawing/2014/main" id="{4DABC5E6-DF05-3BA9-405B-B498E5CF0CB9}"/>
              </a:ext>
            </a:extLst>
          </p:cNvPr>
          <p:cNvSpPr/>
          <p:nvPr/>
        </p:nvSpPr>
        <p:spPr>
          <a:xfrm rot="5400000">
            <a:off x="2699220" y="5041450"/>
            <a:ext cx="1098747" cy="1102821"/>
          </a:xfrm>
          <a:prstGeom prst="bentUpArrow">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Bent-Up 4">
            <a:extLst>
              <a:ext uri="{FF2B5EF4-FFF2-40B4-BE49-F238E27FC236}">
                <a16:creationId xmlns:a16="http://schemas.microsoft.com/office/drawing/2014/main" id="{47E0893E-8044-4317-FF76-670852DE52CB}"/>
              </a:ext>
            </a:extLst>
          </p:cNvPr>
          <p:cNvSpPr/>
          <p:nvPr/>
        </p:nvSpPr>
        <p:spPr>
          <a:xfrm>
            <a:off x="8223761" y="4964831"/>
            <a:ext cx="1102821" cy="1098747"/>
          </a:xfrm>
          <a:prstGeom prst="bentUpArrow">
            <a:avLst>
              <a:gd name="adj1" fmla="val 25000"/>
              <a:gd name="adj2" fmla="val 25000"/>
              <a:gd name="adj3" fmla="val 25000"/>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55630A1-F3E3-DF0E-6D4F-23F7451887B5}"/>
              </a:ext>
            </a:extLst>
          </p:cNvPr>
          <p:cNvPicPr>
            <a:picLocks noChangeAspect="1"/>
          </p:cNvPicPr>
          <p:nvPr/>
        </p:nvPicPr>
        <p:blipFill>
          <a:blip r:embed="rId2"/>
          <a:stretch>
            <a:fillRect/>
          </a:stretch>
        </p:blipFill>
        <p:spPr>
          <a:xfrm>
            <a:off x="1036345" y="1596387"/>
            <a:ext cx="3790950" cy="32289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DF96DBB-930C-7F26-3D32-0AA5FB50169E}"/>
              </a:ext>
            </a:extLst>
          </p:cNvPr>
          <p:cNvPicPr>
            <a:picLocks noChangeAspect="1"/>
          </p:cNvPicPr>
          <p:nvPr/>
        </p:nvPicPr>
        <p:blipFill>
          <a:blip r:embed="rId3"/>
          <a:stretch>
            <a:fillRect/>
          </a:stretch>
        </p:blipFill>
        <p:spPr>
          <a:xfrm>
            <a:off x="6964383" y="1596388"/>
            <a:ext cx="3857625" cy="32289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DBE63F3-8F4E-F047-0AD0-27FE2D166D0A}"/>
              </a:ext>
            </a:extLst>
          </p:cNvPr>
          <p:cNvPicPr>
            <a:picLocks noChangeAspect="1"/>
          </p:cNvPicPr>
          <p:nvPr/>
        </p:nvPicPr>
        <p:blipFill>
          <a:blip r:embed="rId4"/>
          <a:stretch>
            <a:fillRect/>
          </a:stretch>
        </p:blipFill>
        <p:spPr>
          <a:xfrm>
            <a:off x="3946342" y="5660353"/>
            <a:ext cx="4131081" cy="469181"/>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5226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3B59-897C-AB33-5C36-2C5887B0715C}"/>
              </a:ext>
            </a:extLst>
          </p:cNvPr>
          <p:cNvSpPr>
            <a:spLocks noGrp="1"/>
          </p:cNvSpPr>
          <p:nvPr>
            <p:ph type="title"/>
          </p:nvPr>
        </p:nvSpPr>
        <p:spPr/>
        <p:txBody>
          <a:bodyPr/>
          <a:lstStyle/>
          <a:p>
            <a:r>
              <a:rPr lang="en-US" dirty="0"/>
              <a:t>Is this data tidy?</a:t>
            </a:r>
          </a:p>
        </p:txBody>
      </p:sp>
      <p:pic>
        <p:nvPicPr>
          <p:cNvPr id="4" name="Content Placeholder 16">
            <a:extLst>
              <a:ext uri="{FF2B5EF4-FFF2-40B4-BE49-F238E27FC236}">
                <a16:creationId xmlns:a16="http://schemas.microsoft.com/office/drawing/2014/main" id="{81C622F1-0301-E99B-FD10-E36898C06257}"/>
              </a:ext>
            </a:extLst>
          </p:cNvPr>
          <p:cNvPicPr>
            <a:picLocks noGrp="1" noChangeAspect="1"/>
          </p:cNvPicPr>
          <p:nvPr>
            <p:ph idx="1"/>
          </p:nvPr>
        </p:nvPicPr>
        <p:blipFill rotWithShape="1">
          <a:blip r:embed="rId2"/>
          <a:stretch/>
        </p:blipFill>
        <p:spPr>
          <a:xfrm>
            <a:off x="3086100" y="2572544"/>
            <a:ext cx="6019800" cy="2857500"/>
          </a:xfrm>
          <a:prstGeom prst="rect">
            <a:avLst/>
          </a:prstGeom>
          <a:ln>
            <a:solidFill>
              <a:schemeClr val="accent3">
                <a:lumMod val="50000"/>
              </a:schemeClr>
            </a:solidFill>
          </a:ln>
        </p:spPr>
      </p:pic>
    </p:spTree>
    <p:extLst>
      <p:ext uri="{BB962C8B-B14F-4D97-AF65-F5344CB8AC3E}">
        <p14:creationId xmlns:p14="http://schemas.microsoft.com/office/powerpoint/2010/main" val="2707188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9436-3C35-74D5-30F4-7D2DDBB6D8E9}"/>
              </a:ext>
            </a:extLst>
          </p:cNvPr>
          <p:cNvSpPr>
            <a:spLocks noGrp="1"/>
          </p:cNvSpPr>
          <p:nvPr>
            <p:ph type="title"/>
          </p:nvPr>
        </p:nvSpPr>
        <p:spPr/>
        <p:txBody>
          <a:bodyPr/>
          <a:lstStyle/>
          <a:p>
            <a:pPr algn="ctr"/>
            <a:r>
              <a:rPr lang="en-US" dirty="0"/>
              <a:t>Is this data tidy?</a:t>
            </a:r>
          </a:p>
        </p:txBody>
      </p:sp>
      <p:sp>
        <p:nvSpPr>
          <p:cNvPr id="8" name="Content Placeholder 7">
            <a:extLst>
              <a:ext uri="{FF2B5EF4-FFF2-40B4-BE49-F238E27FC236}">
                <a16:creationId xmlns:a16="http://schemas.microsoft.com/office/drawing/2014/main" id="{641BDC49-59BB-1D4D-E2FC-0CE0D9959C19}"/>
              </a:ext>
            </a:extLst>
          </p:cNvPr>
          <p:cNvSpPr>
            <a:spLocks noGrp="1"/>
          </p:cNvSpPr>
          <p:nvPr>
            <p:ph sz="half" idx="1"/>
          </p:nvPr>
        </p:nvSpPr>
        <p:spPr/>
        <p:txBody>
          <a:bodyPr>
            <a:normAutofit/>
          </a:bodyPr>
          <a:lstStyle/>
          <a:p>
            <a:pPr marL="0" indent="0">
              <a:lnSpc>
                <a:spcPct val="90000"/>
              </a:lnSpc>
              <a:buNone/>
            </a:pPr>
            <a:r>
              <a:rPr lang="en-US" sz="2400" dirty="0"/>
              <a:t>The variables in the data table have two different </a:t>
            </a:r>
            <a:r>
              <a:rPr lang="en-US" sz="2400" b="1" dirty="0"/>
              <a:t>units of observation</a:t>
            </a:r>
            <a:r>
              <a:rPr lang="en-US" sz="2400" dirty="0"/>
              <a:t>: household and household member</a:t>
            </a:r>
          </a:p>
          <a:p>
            <a:pPr marL="0" indent="0">
              <a:lnSpc>
                <a:spcPct val="90000"/>
              </a:lnSpc>
              <a:buNone/>
            </a:pPr>
            <a:r>
              <a:rPr lang="en-US" sz="2400" dirty="0"/>
              <a:t>The age and gender </a:t>
            </a:r>
            <a:r>
              <a:rPr lang="en-US" sz="2400" b="1" dirty="0"/>
              <a:t>variables</a:t>
            </a:r>
            <a:r>
              <a:rPr lang="en-US" sz="2400" dirty="0"/>
              <a:t> are split into two </a:t>
            </a:r>
            <a:r>
              <a:rPr lang="en-US" sz="2400" b="1" dirty="0"/>
              <a:t>columns</a:t>
            </a:r>
            <a:endParaRPr lang="en-US" sz="2400" dirty="0"/>
          </a:p>
          <a:p>
            <a:pPr marL="0" indent="0">
              <a:lnSpc>
                <a:spcPct val="90000"/>
              </a:lnSpc>
              <a:buNone/>
            </a:pPr>
            <a:r>
              <a:rPr lang="en-US" sz="2400" dirty="0"/>
              <a:t>Each </a:t>
            </a:r>
            <a:r>
              <a:rPr lang="en-US" sz="2400" b="1" dirty="0"/>
              <a:t>row</a:t>
            </a:r>
            <a:r>
              <a:rPr lang="en-US" sz="2400" dirty="0"/>
              <a:t> contains multiple </a:t>
            </a:r>
            <a:r>
              <a:rPr lang="en-US" sz="2400" b="1" dirty="0"/>
              <a:t>observations</a:t>
            </a:r>
            <a:endParaRPr lang="en-US" sz="2400" dirty="0"/>
          </a:p>
          <a:p>
            <a:pPr marL="0" indent="0">
              <a:lnSpc>
                <a:spcPct val="90000"/>
              </a:lnSpc>
              <a:buNone/>
            </a:pPr>
            <a:endParaRPr lang="en-US" sz="2400" dirty="0"/>
          </a:p>
          <a:p>
            <a:pPr marL="0" indent="0">
              <a:lnSpc>
                <a:spcPct val="90000"/>
              </a:lnSpc>
              <a:buNone/>
            </a:pPr>
            <a:endParaRPr lang="en-US" sz="2400" dirty="0"/>
          </a:p>
          <a:p>
            <a:pPr marL="0" indent="0">
              <a:lnSpc>
                <a:spcPct val="90000"/>
              </a:lnSpc>
              <a:buNone/>
            </a:pPr>
            <a:r>
              <a:rPr lang="en-US" sz="2400" b="1" dirty="0"/>
              <a:t>What would a tidy version of this dataset look like?</a:t>
            </a:r>
          </a:p>
          <a:p>
            <a:endParaRPr lang="en-US" sz="2400" dirty="0"/>
          </a:p>
        </p:txBody>
      </p:sp>
      <p:pic>
        <p:nvPicPr>
          <p:cNvPr id="10" name="Content Placeholder 16">
            <a:extLst>
              <a:ext uri="{FF2B5EF4-FFF2-40B4-BE49-F238E27FC236}">
                <a16:creationId xmlns:a16="http://schemas.microsoft.com/office/drawing/2014/main" id="{C2642AD5-364D-80FD-F65E-EA9D87E8D6B4}"/>
              </a:ext>
            </a:extLst>
          </p:cNvPr>
          <p:cNvPicPr>
            <a:picLocks noGrp="1" noChangeAspect="1"/>
          </p:cNvPicPr>
          <p:nvPr>
            <p:ph sz="half" idx="2"/>
          </p:nvPr>
        </p:nvPicPr>
        <p:blipFill rotWithShape="1">
          <a:blip r:embed="rId2"/>
          <a:stretch/>
        </p:blipFill>
        <p:spPr>
          <a:xfrm>
            <a:off x="6172200" y="1895294"/>
            <a:ext cx="5693967" cy="2702832"/>
          </a:xfrm>
          <a:prstGeom prst="rect">
            <a:avLst/>
          </a:prstGeom>
          <a:ln>
            <a:solidFill>
              <a:schemeClr val="accent3">
                <a:lumMod val="50000"/>
              </a:schemeClr>
            </a:solidFill>
          </a:ln>
        </p:spPr>
      </p:pic>
      <p:pic>
        <p:nvPicPr>
          <p:cNvPr id="11" name="Graphic 10" descr="Close">
            <a:extLst>
              <a:ext uri="{FF2B5EF4-FFF2-40B4-BE49-F238E27FC236}">
                <a16:creationId xmlns:a16="http://schemas.microsoft.com/office/drawing/2014/main" id="{C0896E3C-62E0-6E49-F4EF-8DC229BB8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7627" y="3027024"/>
            <a:ext cx="604215" cy="604215"/>
          </a:xfrm>
          <a:prstGeom prst="rect">
            <a:avLst/>
          </a:prstGeom>
        </p:spPr>
      </p:pic>
      <p:pic>
        <p:nvPicPr>
          <p:cNvPr id="12" name="Graphic 11" descr="Close">
            <a:extLst>
              <a:ext uri="{FF2B5EF4-FFF2-40B4-BE49-F238E27FC236}">
                <a16:creationId xmlns:a16="http://schemas.microsoft.com/office/drawing/2014/main" id="{97465C36-9B56-34D7-6CA6-795526994C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3985" y="3797935"/>
            <a:ext cx="604215" cy="604215"/>
          </a:xfrm>
          <a:prstGeom prst="rect">
            <a:avLst/>
          </a:prstGeom>
        </p:spPr>
      </p:pic>
      <p:pic>
        <p:nvPicPr>
          <p:cNvPr id="13" name="Graphic 12" descr="Close">
            <a:extLst>
              <a:ext uri="{FF2B5EF4-FFF2-40B4-BE49-F238E27FC236}">
                <a16:creationId xmlns:a16="http://schemas.microsoft.com/office/drawing/2014/main" id="{F4C70AF8-DCCF-6DA4-E657-57E012D93C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7626" y="1945826"/>
            <a:ext cx="604215" cy="604215"/>
          </a:xfrm>
          <a:prstGeom prst="rect">
            <a:avLst/>
          </a:prstGeom>
        </p:spPr>
      </p:pic>
    </p:spTree>
    <p:extLst>
      <p:ext uri="{BB962C8B-B14F-4D97-AF65-F5344CB8AC3E}">
        <p14:creationId xmlns:p14="http://schemas.microsoft.com/office/powerpoint/2010/main" val="1821664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C1DBEB-179A-C6F0-BDD4-CCA644ED1861}"/>
              </a:ext>
            </a:extLst>
          </p:cNvPr>
          <p:cNvSpPr>
            <a:spLocks noGrp="1"/>
          </p:cNvSpPr>
          <p:nvPr>
            <p:ph type="title"/>
          </p:nvPr>
        </p:nvSpPr>
        <p:spPr/>
        <p:txBody>
          <a:bodyPr/>
          <a:lstStyle/>
          <a:p>
            <a:r>
              <a:rPr lang="en-US" dirty="0"/>
              <a:t>Tidying data</a:t>
            </a:r>
          </a:p>
        </p:txBody>
      </p:sp>
      <p:sp>
        <p:nvSpPr>
          <p:cNvPr id="6" name="Content Placeholder 5">
            <a:extLst>
              <a:ext uri="{FF2B5EF4-FFF2-40B4-BE49-F238E27FC236}">
                <a16:creationId xmlns:a16="http://schemas.microsoft.com/office/drawing/2014/main" id="{8F51BECA-879A-2BB3-1DE0-741A43041D94}"/>
              </a:ext>
            </a:extLst>
          </p:cNvPr>
          <p:cNvSpPr>
            <a:spLocks noGrp="1"/>
          </p:cNvSpPr>
          <p:nvPr>
            <p:ph idx="1"/>
          </p:nvPr>
        </p:nvSpPr>
        <p:spPr/>
        <p:txBody>
          <a:bodyPr>
            <a:normAutofit fontScale="92500" lnSpcReduction="10000"/>
          </a:bodyPr>
          <a:lstStyle/>
          <a:p>
            <a:pPr marL="0" indent="0">
              <a:buNone/>
            </a:pPr>
            <a:r>
              <a:rPr lang="en-US" dirty="0"/>
              <a:t>When there are </a:t>
            </a:r>
            <a:r>
              <a:rPr lang="en-US" b="1" dirty="0"/>
              <a:t>multiple units of observation </a:t>
            </a:r>
            <a:r>
              <a:rPr lang="en-US" dirty="0"/>
              <a:t>in the same dataset, the process requires additional steps:</a:t>
            </a:r>
          </a:p>
          <a:p>
            <a:pPr marL="914400" lvl="1" indent="-457200">
              <a:buAutoNum type="arabicPeriod"/>
            </a:pPr>
            <a:r>
              <a:rPr lang="en-US" dirty="0"/>
              <a:t>Identify all the variables that were measured at the same level of observation</a:t>
            </a:r>
          </a:p>
          <a:p>
            <a:pPr marL="914400" lvl="1" indent="-457200">
              <a:buAutoNum type="arabicPeriod"/>
            </a:pPr>
            <a:r>
              <a:rPr lang="en-US" dirty="0"/>
              <a:t>Create separate tables for each level of observation </a:t>
            </a:r>
          </a:p>
          <a:p>
            <a:pPr marL="914400" lvl="1" indent="-457200">
              <a:buAutoNum type="arabicPeriod"/>
            </a:pPr>
            <a:r>
              <a:rPr lang="en-US" dirty="0"/>
              <a:t>Reshape the data</a:t>
            </a:r>
          </a:p>
          <a:p>
            <a:r>
              <a:rPr lang="en-US" dirty="0"/>
              <a:t>At the end of this process, your dataset will consist of </a:t>
            </a:r>
            <a:r>
              <a:rPr lang="en-US" b="1" dirty="0"/>
              <a:t>multiple data tables</a:t>
            </a:r>
            <a:r>
              <a:rPr lang="en-US" dirty="0"/>
              <a:t>, one for each unit of observation</a:t>
            </a:r>
          </a:p>
          <a:p>
            <a:r>
              <a:rPr lang="en-US" dirty="0"/>
              <a:t>There are two additional components that are crucial to successfully managing a set of tidy tables:</a:t>
            </a:r>
          </a:p>
          <a:p>
            <a:pPr lvl="1"/>
            <a:r>
              <a:rPr lang="en-US" dirty="0"/>
              <a:t>Each table must be uniquely and fully identified by one or a set of </a:t>
            </a:r>
            <a:r>
              <a:rPr lang="en-US" b="1" dirty="0"/>
              <a:t>ID variables</a:t>
            </a:r>
            <a:endParaRPr lang="en-US" dirty="0"/>
          </a:p>
          <a:p>
            <a:pPr lvl="1"/>
            <a:r>
              <a:rPr lang="en-US" dirty="0"/>
              <a:t>You must be able to use these ID variables to </a:t>
            </a:r>
            <a:r>
              <a:rPr lang="en-US" b="1" dirty="0"/>
              <a:t>link all data tables </a:t>
            </a:r>
            <a:r>
              <a:rPr lang="en-US" dirty="0"/>
              <a:t>to each other</a:t>
            </a:r>
          </a:p>
          <a:p>
            <a:pPr marL="0" indent="0">
              <a:buNone/>
            </a:pPr>
            <a:endParaRPr lang="en-US" dirty="0"/>
          </a:p>
          <a:p>
            <a:endParaRPr lang="en-US" dirty="0"/>
          </a:p>
        </p:txBody>
      </p:sp>
    </p:spTree>
    <p:extLst>
      <p:ext uri="{BB962C8B-B14F-4D97-AF65-F5344CB8AC3E}">
        <p14:creationId xmlns:p14="http://schemas.microsoft.com/office/powerpoint/2010/main" val="11636296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68265-85B8-64F8-FAC6-96ED06E781EE}"/>
              </a:ext>
            </a:extLst>
          </p:cNvPr>
          <p:cNvSpPr>
            <a:spLocks noGrp="1"/>
          </p:cNvSpPr>
          <p:nvPr>
            <p:ph type="title"/>
          </p:nvPr>
        </p:nvSpPr>
        <p:spPr/>
        <p:txBody>
          <a:bodyPr/>
          <a:lstStyle/>
          <a:p>
            <a:pPr algn="ctr"/>
            <a:r>
              <a:rPr lang="en-US" dirty="0"/>
              <a:t>Tidy version</a:t>
            </a:r>
          </a:p>
        </p:txBody>
      </p:sp>
      <p:sp>
        <p:nvSpPr>
          <p:cNvPr id="5" name="Text Placeholder 4">
            <a:extLst>
              <a:ext uri="{FF2B5EF4-FFF2-40B4-BE49-F238E27FC236}">
                <a16:creationId xmlns:a16="http://schemas.microsoft.com/office/drawing/2014/main" id="{289F58E5-FAE7-685A-7688-7A92457631E2}"/>
              </a:ext>
            </a:extLst>
          </p:cNvPr>
          <p:cNvSpPr>
            <a:spLocks noGrp="1"/>
          </p:cNvSpPr>
          <p:nvPr>
            <p:ph type="body" idx="1"/>
          </p:nvPr>
        </p:nvSpPr>
        <p:spPr/>
        <p:txBody>
          <a:bodyPr anchor="t"/>
          <a:lstStyle/>
          <a:p>
            <a:r>
              <a:rPr lang="en-US" dirty="0"/>
              <a:t>Household level dataset</a:t>
            </a:r>
          </a:p>
        </p:txBody>
      </p:sp>
      <p:pic>
        <p:nvPicPr>
          <p:cNvPr id="9" name="Content Placeholder 8" descr="A picture containing cabinet&#10;&#10;Description automatically generated">
            <a:extLst>
              <a:ext uri="{FF2B5EF4-FFF2-40B4-BE49-F238E27FC236}">
                <a16:creationId xmlns:a16="http://schemas.microsoft.com/office/drawing/2014/main" id="{22FA7248-113D-2939-56DE-8641D4F7D2D7}"/>
              </a:ext>
            </a:extLst>
          </p:cNvPr>
          <p:cNvPicPr>
            <a:picLocks noGrp="1" noChangeAspect="1"/>
          </p:cNvPicPr>
          <p:nvPr>
            <p:ph sz="half" idx="2"/>
          </p:nvPr>
        </p:nvPicPr>
        <p:blipFill>
          <a:blip r:embed="rId2"/>
          <a:stretch>
            <a:fillRect/>
          </a:stretch>
        </p:blipFill>
        <p:spPr>
          <a:xfrm>
            <a:off x="836612" y="2505075"/>
            <a:ext cx="4409916" cy="3769159"/>
          </a:xfrm>
          <a:prstGeom prst="rect">
            <a:avLst/>
          </a:prstGeom>
          <a:ln>
            <a:solidFill>
              <a:schemeClr val="accent3">
                <a:lumMod val="50000"/>
              </a:schemeClr>
            </a:solidFill>
          </a:ln>
          <a:effectLst>
            <a:outerShdw blurRad="50800" dist="38100" dir="2700000" algn="tl" rotWithShape="0">
              <a:prstClr val="black">
                <a:alpha val="40000"/>
              </a:prstClr>
            </a:outerShdw>
          </a:effectLst>
        </p:spPr>
      </p:pic>
      <p:sp>
        <p:nvSpPr>
          <p:cNvPr id="7" name="Text Placeholder 6">
            <a:extLst>
              <a:ext uri="{FF2B5EF4-FFF2-40B4-BE49-F238E27FC236}">
                <a16:creationId xmlns:a16="http://schemas.microsoft.com/office/drawing/2014/main" id="{30457CCD-1B3A-CFAC-3A54-CB27168C3B42}"/>
              </a:ext>
            </a:extLst>
          </p:cNvPr>
          <p:cNvSpPr>
            <a:spLocks noGrp="1"/>
          </p:cNvSpPr>
          <p:nvPr>
            <p:ph type="body" sz="quarter" idx="3"/>
          </p:nvPr>
        </p:nvSpPr>
        <p:spPr/>
        <p:txBody>
          <a:bodyPr anchor="t"/>
          <a:lstStyle/>
          <a:p>
            <a:r>
              <a:rPr lang="en-US" dirty="0"/>
              <a:t>Household-member level dataset</a:t>
            </a:r>
          </a:p>
        </p:txBody>
      </p:sp>
      <p:pic>
        <p:nvPicPr>
          <p:cNvPr id="11" name="Content Placeholder 10" descr="A screenshot of a cell phone&#10;&#10;Description automatically generated">
            <a:extLst>
              <a:ext uri="{FF2B5EF4-FFF2-40B4-BE49-F238E27FC236}">
                <a16:creationId xmlns:a16="http://schemas.microsoft.com/office/drawing/2014/main" id="{947DD096-5725-6523-A729-3EABD207A76F}"/>
              </a:ext>
            </a:extLst>
          </p:cNvPr>
          <p:cNvPicPr>
            <a:picLocks noGrp="1" noChangeAspect="1"/>
          </p:cNvPicPr>
          <p:nvPr>
            <p:ph sz="quarter" idx="4"/>
          </p:nvPr>
        </p:nvPicPr>
        <p:blipFill>
          <a:blip r:embed="rId3"/>
          <a:stretch>
            <a:fillRect/>
          </a:stretch>
        </p:blipFill>
        <p:spPr>
          <a:xfrm>
            <a:off x="6283611" y="2505075"/>
            <a:ext cx="4027558" cy="3755232"/>
          </a:xfrm>
          <a:prstGeom prst="rect">
            <a:avLst/>
          </a:prstGeom>
          <a:ln>
            <a:solidFill>
              <a:schemeClr val="accent6">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5758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2D2E-9347-0C5F-0BDC-D32A2BEC974F}"/>
              </a:ext>
            </a:extLst>
          </p:cNvPr>
          <p:cNvSpPr>
            <a:spLocks noGrp="1"/>
          </p:cNvSpPr>
          <p:nvPr>
            <p:ph type="title"/>
          </p:nvPr>
        </p:nvSpPr>
        <p:spPr/>
        <p:txBody>
          <a:bodyPr/>
          <a:lstStyle/>
          <a:p>
            <a:r>
              <a:rPr lang="en-US" dirty="0"/>
              <a:t>Unit of observation &amp; Unique IDs</a:t>
            </a:r>
          </a:p>
        </p:txBody>
      </p:sp>
      <p:sp>
        <p:nvSpPr>
          <p:cNvPr id="3" name="Text Placeholder 2">
            <a:extLst>
              <a:ext uri="{FF2B5EF4-FFF2-40B4-BE49-F238E27FC236}">
                <a16:creationId xmlns:a16="http://schemas.microsoft.com/office/drawing/2014/main" id="{1BF9514B-075F-61DC-D6CC-46BF226B89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3320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68265-85B8-64F8-FAC6-96ED06E781EE}"/>
              </a:ext>
            </a:extLst>
          </p:cNvPr>
          <p:cNvSpPr>
            <a:spLocks noGrp="1"/>
          </p:cNvSpPr>
          <p:nvPr>
            <p:ph type="title"/>
          </p:nvPr>
        </p:nvSpPr>
        <p:spPr/>
        <p:txBody>
          <a:bodyPr/>
          <a:lstStyle/>
          <a:p>
            <a:pPr algn="ctr"/>
            <a:r>
              <a:rPr lang="en-US" dirty="0"/>
              <a:t>Tidy version</a:t>
            </a:r>
          </a:p>
        </p:txBody>
      </p:sp>
      <p:pic>
        <p:nvPicPr>
          <p:cNvPr id="9" name="Content Placeholder 8" descr="A picture containing cabinet&#10;&#10;Description automatically generated">
            <a:extLst>
              <a:ext uri="{FF2B5EF4-FFF2-40B4-BE49-F238E27FC236}">
                <a16:creationId xmlns:a16="http://schemas.microsoft.com/office/drawing/2014/main" id="{22FA7248-113D-2939-56DE-8641D4F7D2D7}"/>
              </a:ext>
            </a:extLst>
          </p:cNvPr>
          <p:cNvPicPr>
            <a:picLocks noGrp="1" noChangeAspect="1"/>
          </p:cNvPicPr>
          <p:nvPr>
            <p:ph sz="half" idx="1"/>
          </p:nvPr>
        </p:nvPicPr>
        <p:blipFill>
          <a:blip r:embed="rId2"/>
          <a:stretch>
            <a:fillRect/>
          </a:stretch>
        </p:blipFill>
        <p:spPr>
          <a:xfrm>
            <a:off x="1207594" y="2367773"/>
            <a:ext cx="4004118" cy="3422323"/>
          </a:xfrm>
          <a:prstGeom prst="rect">
            <a:avLst/>
          </a:prstGeom>
          <a:ln>
            <a:solidFill>
              <a:schemeClr val="accent3">
                <a:lumMod val="50000"/>
              </a:schemeClr>
            </a:solidFill>
          </a:ln>
          <a:effectLst>
            <a:outerShdw blurRad="50800" dist="38100" dir="2700000" algn="tl" rotWithShape="0">
              <a:prstClr val="black">
                <a:alpha val="40000"/>
              </a:prstClr>
            </a:outerShdw>
          </a:effectLst>
        </p:spPr>
      </p:pic>
      <p:pic>
        <p:nvPicPr>
          <p:cNvPr id="11" name="Content Placeholder 10" descr="A screenshot of a cell phone&#10;&#10;Description automatically generated">
            <a:extLst>
              <a:ext uri="{FF2B5EF4-FFF2-40B4-BE49-F238E27FC236}">
                <a16:creationId xmlns:a16="http://schemas.microsoft.com/office/drawing/2014/main" id="{947DD096-5725-6523-A729-3EABD207A76F}"/>
              </a:ext>
            </a:extLst>
          </p:cNvPr>
          <p:cNvPicPr>
            <a:picLocks noGrp="1" noChangeAspect="1"/>
          </p:cNvPicPr>
          <p:nvPr>
            <p:ph sz="half" idx="2"/>
          </p:nvPr>
        </p:nvPicPr>
        <p:blipFill>
          <a:blip r:embed="rId3"/>
          <a:stretch>
            <a:fillRect/>
          </a:stretch>
        </p:blipFill>
        <p:spPr>
          <a:xfrm>
            <a:off x="7120794" y="2431510"/>
            <a:ext cx="3602144" cy="3358583"/>
          </a:xfrm>
          <a:prstGeom prst="rect">
            <a:avLst/>
          </a:prstGeom>
          <a:ln>
            <a:solidFill>
              <a:schemeClr val="accent6">
                <a:lumMod val="50000"/>
              </a:scheme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7789D3D-0D54-EACE-DA0C-B507588163C5}"/>
              </a:ext>
            </a:extLst>
          </p:cNvPr>
          <p:cNvSpPr txBox="1"/>
          <p:nvPr/>
        </p:nvSpPr>
        <p:spPr>
          <a:xfrm>
            <a:off x="1823490" y="1456197"/>
            <a:ext cx="10368510"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table is uniquely and fully identified by one or a set of ID variables</a:t>
            </a:r>
          </a:p>
        </p:txBody>
      </p:sp>
      <p:cxnSp>
        <p:nvCxnSpPr>
          <p:cNvPr id="17" name="Straight Arrow Connector 16">
            <a:extLst>
              <a:ext uri="{FF2B5EF4-FFF2-40B4-BE49-F238E27FC236}">
                <a16:creationId xmlns:a16="http://schemas.microsoft.com/office/drawing/2014/main" id="{A1FBC180-E0BF-4EA3-B8B9-D6FAACA962EB}"/>
              </a:ext>
            </a:extLst>
          </p:cNvPr>
          <p:cNvCxnSpPr>
            <a:cxnSpLocks/>
          </p:cNvCxnSpPr>
          <p:nvPr/>
        </p:nvCxnSpPr>
        <p:spPr>
          <a:xfrm flipV="1">
            <a:off x="1583136" y="5890424"/>
            <a:ext cx="0" cy="23090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36BC6F-6319-5673-A67E-DEA37ABE59B2}"/>
              </a:ext>
            </a:extLst>
          </p:cNvPr>
          <p:cNvCxnSpPr>
            <a:cxnSpLocks/>
          </p:cNvCxnSpPr>
          <p:nvPr/>
        </p:nvCxnSpPr>
        <p:spPr>
          <a:xfrm flipV="1">
            <a:off x="7558469" y="5890424"/>
            <a:ext cx="0" cy="23090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05144A-0738-DCB5-E4F5-B9692CC6710D}"/>
              </a:ext>
            </a:extLst>
          </p:cNvPr>
          <p:cNvCxnSpPr>
            <a:cxnSpLocks/>
          </p:cNvCxnSpPr>
          <p:nvPr/>
        </p:nvCxnSpPr>
        <p:spPr>
          <a:xfrm>
            <a:off x="1572460" y="6121333"/>
            <a:ext cx="598600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2BABE3-C480-C797-1AC1-2B64BCF56529}"/>
              </a:ext>
            </a:extLst>
          </p:cNvPr>
          <p:cNvSpPr txBox="1"/>
          <p:nvPr/>
        </p:nvSpPr>
        <p:spPr>
          <a:xfrm>
            <a:off x="2328186" y="6301560"/>
            <a:ext cx="7216408"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Can use these ID variables to link all data tables to each other</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21" name="Left Brace 20">
            <a:extLst>
              <a:ext uri="{FF2B5EF4-FFF2-40B4-BE49-F238E27FC236}">
                <a16:creationId xmlns:a16="http://schemas.microsoft.com/office/drawing/2014/main" id="{5B1CB376-5A6E-F8FD-A91B-716491CB8037}"/>
              </a:ext>
            </a:extLst>
          </p:cNvPr>
          <p:cNvSpPr/>
          <p:nvPr/>
        </p:nvSpPr>
        <p:spPr>
          <a:xfrm rot="5400000">
            <a:off x="1433390" y="1861420"/>
            <a:ext cx="164304" cy="61589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A10FE85F-F611-E3ED-4C03-C2E4B5A9E678}"/>
              </a:ext>
            </a:extLst>
          </p:cNvPr>
          <p:cNvSpPr/>
          <p:nvPr/>
        </p:nvSpPr>
        <p:spPr>
          <a:xfrm rot="5400000">
            <a:off x="7938846" y="1283348"/>
            <a:ext cx="146939" cy="178893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E35CBF91-7F25-7CFF-57A0-9DB2F3389A84}"/>
              </a:ext>
            </a:extLst>
          </p:cNvPr>
          <p:cNvSpPr/>
          <p:nvPr/>
        </p:nvSpPr>
        <p:spPr>
          <a:xfrm rot="5400000">
            <a:off x="4635014" y="-1272955"/>
            <a:ext cx="257829" cy="6496775"/>
          </a:xfrm>
          <a:prstGeom prst="leftBrace">
            <a:avLst>
              <a:gd name="adj1" fmla="val 39936"/>
              <a:gd name="adj2" fmla="val 4934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53396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1828-51F9-D5F2-DA8C-9EAFCC1B20E9}"/>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B24B4A9B-DE9D-68EF-6679-4AA8260DDA80}"/>
              </a:ext>
            </a:extLst>
          </p:cNvPr>
          <p:cNvSpPr>
            <a:spLocks noGrp="1"/>
          </p:cNvSpPr>
          <p:nvPr>
            <p:ph idx="1"/>
          </p:nvPr>
        </p:nvSpPr>
        <p:spPr/>
        <p:txBody>
          <a:bodyPr/>
          <a:lstStyle/>
          <a:p>
            <a:pPr marL="514350" indent="-514350">
              <a:buFont typeface="+mj-lt"/>
              <a:buAutoNum type="arabicPeriod"/>
            </a:pPr>
            <a:r>
              <a:rPr lang="en-US" dirty="0"/>
              <a:t>Open a new do-file</a:t>
            </a:r>
          </a:p>
          <a:p>
            <a:pPr marL="514350" indent="-514350">
              <a:buFont typeface="+mj-lt"/>
              <a:buAutoNum type="arabicPeriod"/>
            </a:pPr>
            <a:r>
              <a:rPr lang="en-US" dirty="0"/>
              <a:t>Load the clean household dataset </a:t>
            </a: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890219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471A-E90C-9B7F-E483-0FFCFB6434FA}"/>
              </a:ext>
            </a:extLst>
          </p:cNvPr>
          <p:cNvSpPr>
            <a:spLocks noGrp="1"/>
          </p:cNvSpPr>
          <p:nvPr>
            <p:ph type="title"/>
          </p:nvPr>
        </p:nvSpPr>
        <p:spPr/>
        <p:txBody>
          <a:bodyPr/>
          <a:lstStyle/>
          <a:p>
            <a:r>
              <a:rPr lang="en-US" dirty="0">
                <a:latin typeface="Lato Bold"/>
                <a:ea typeface="Lato Bold"/>
                <a:cs typeface="Lato Bold"/>
              </a:rPr>
              <a:t>Task 18A: Verify tidiness of data</a:t>
            </a:r>
          </a:p>
        </p:txBody>
      </p:sp>
      <p:sp>
        <p:nvSpPr>
          <p:cNvPr id="3" name="Content Placeholder 2">
            <a:extLst>
              <a:ext uri="{FF2B5EF4-FFF2-40B4-BE49-F238E27FC236}">
                <a16:creationId xmlns:a16="http://schemas.microsoft.com/office/drawing/2014/main" id="{247D655C-3645-BCD3-2DEC-0973B8B00FBC}"/>
              </a:ext>
            </a:extLst>
          </p:cNvPr>
          <p:cNvSpPr>
            <a:spLocks noGrp="1"/>
          </p:cNvSpPr>
          <p:nvPr>
            <p:ph idx="1"/>
          </p:nvPr>
        </p:nvSpPr>
        <p:spPr/>
        <p:txBody>
          <a:bodyPr/>
          <a:lstStyle/>
          <a:p>
            <a:r>
              <a:rPr lang="en-US" dirty="0"/>
              <a:t>Explore the data and verify whether the data is tidy or not?</a:t>
            </a:r>
          </a:p>
          <a:p>
            <a:pPr lvl="1"/>
            <a:r>
              <a:rPr lang="en-US" dirty="0"/>
              <a:t>Are all the observations being measured at the same level?</a:t>
            </a:r>
          </a:p>
          <a:p>
            <a:pPr lvl="1"/>
            <a:r>
              <a:rPr lang="en-US" dirty="0"/>
              <a:t>If not, what are the different levels of observations?</a:t>
            </a:r>
          </a:p>
          <a:p>
            <a:pPr lvl="1"/>
            <a:r>
              <a:rPr lang="en-US" dirty="0"/>
              <a:t>Can separate datasets for each level of observation be created?</a:t>
            </a:r>
          </a:p>
          <a:p>
            <a:pPr lvl="1"/>
            <a:endParaRPr lang="en-US" dirty="0"/>
          </a:p>
          <a:p>
            <a:pPr marL="457200" lvl="1" indent="0">
              <a:buNone/>
            </a:pPr>
            <a:endParaRPr lang="en-US" dirty="0"/>
          </a:p>
        </p:txBody>
      </p:sp>
    </p:spTree>
    <p:extLst>
      <p:ext uri="{BB962C8B-B14F-4D97-AF65-F5344CB8AC3E}">
        <p14:creationId xmlns:p14="http://schemas.microsoft.com/office/powerpoint/2010/main" val="2195492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7F806-5A7D-8C46-9DD3-FF7B18C4804E}"/>
              </a:ext>
            </a:extLst>
          </p:cNvPr>
          <p:cNvSpPr>
            <a:spLocks noGrp="1"/>
          </p:cNvSpPr>
          <p:nvPr>
            <p:ph type="title"/>
          </p:nvPr>
        </p:nvSpPr>
        <p:spPr/>
        <p:txBody>
          <a:bodyPr/>
          <a:lstStyle/>
          <a:p>
            <a:r>
              <a:rPr lang="en-US" dirty="0">
                <a:latin typeface="Lato Bold"/>
                <a:ea typeface="Lato Bold"/>
                <a:cs typeface="Lato Bold"/>
              </a:rPr>
              <a:t>Task 18B: Create Tidy data</a:t>
            </a:r>
          </a:p>
        </p:txBody>
      </p:sp>
      <p:sp>
        <p:nvSpPr>
          <p:cNvPr id="6" name="Content Placeholder 5">
            <a:extLst>
              <a:ext uri="{FF2B5EF4-FFF2-40B4-BE49-F238E27FC236}">
                <a16:creationId xmlns:a16="http://schemas.microsoft.com/office/drawing/2014/main" id="{E6F65D81-2A4D-6BD4-C6CC-CED04E745D72}"/>
              </a:ext>
            </a:extLst>
          </p:cNvPr>
          <p:cNvSpPr>
            <a:spLocks noGrp="1"/>
          </p:cNvSpPr>
          <p:nvPr>
            <p:ph idx="1"/>
          </p:nvPr>
        </p:nvSpPr>
        <p:spPr/>
        <p:txBody>
          <a:bodyPr/>
          <a:lstStyle/>
          <a:p>
            <a:pPr marL="0" indent="0">
              <a:buNone/>
            </a:pPr>
            <a:r>
              <a:rPr lang="en-US" sz="2400" dirty="0"/>
              <a:t>Use </a:t>
            </a:r>
            <a:r>
              <a:rPr lang="en-US" sz="2400" dirty="0">
                <a:highlight>
                  <a:srgbClr val="C0C0C0"/>
                </a:highlight>
                <a:latin typeface="Courier New" panose="02070309020205020404" pitchFamily="49" charset="0"/>
                <a:cs typeface="Courier New" panose="02070309020205020404" pitchFamily="49" charset="0"/>
              </a:rPr>
              <a:t>reshape</a:t>
            </a:r>
            <a:r>
              <a:rPr lang="en-US" sz="2400" dirty="0"/>
              <a:t> command to create a household-member level data</a:t>
            </a:r>
          </a:p>
          <a:p>
            <a:pPr lvl="1"/>
            <a:r>
              <a:rPr lang="en-US" dirty="0"/>
              <a:t>Make sure the data is unique at </a:t>
            </a:r>
            <a:r>
              <a:rPr lang="en-US" sz="2400" dirty="0"/>
              <a:t>household-member </a:t>
            </a:r>
            <a:r>
              <a:rPr lang="en-US" dirty="0"/>
              <a:t>level</a:t>
            </a:r>
          </a:p>
          <a:p>
            <a:pPr lvl="1"/>
            <a:r>
              <a:rPr lang="en-US" dirty="0"/>
              <a:t>Clean variable names using:</a:t>
            </a:r>
          </a:p>
          <a:p>
            <a:pPr lvl="2"/>
            <a:r>
              <a:rPr lang="en-US" dirty="0"/>
              <a:t> </a:t>
            </a:r>
            <a:r>
              <a:rPr lang="en-US" dirty="0">
                <a:latin typeface="Courier New" panose="02070309020205020404" pitchFamily="49" charset="0"/>
                <a:cs typeface="Courier New" panose="02070309020205020404" pitchFamily="49" charset="0"/>
              </a:rPr>
              <a:t>rename </a:t>
            </a:r>
            <a:r>
              <a:rPr lang="en-US" dirty="0" err="1">
                <a:latin typeface="Courier New" panose="02070309020205020404" pitchFamily="49" charset="0"/>
                <a:cs typeface="Courier New" panose="02070309020205020404" pitchFamily="49" charset="0"/>
              </a:rPr>
              <a:t>old_varname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new_varname</a:t>
            </a:r>
            <a:endParaRPr lang="en-US" dirty="0">
              <a:latin typeface="Courier New" panose="02070309020205020404" pitchFamily="49" charset="0"/>
              <a:cs typeface="Courier New" panose="02070309020205020404" pitchFamily="49" charset="0"/>
            </a:endParaRPr>
          </a:p>
          <a:p>
            <a:pPr lvl="1"/>
            <a:r>
              <a:rPr lang="en-US" dirty="0"/>
              <a:t>Save the dataset</a:t>
            </a:r>
          </a:p>
          <a:p>
            <a:endParaRPr lang="en-US" dirty="0"/>
          </a:p>
        </p:txBody>
      </p:sp>
    </p:spTree>
    <p:extLst>
      <p:ext uri="{BB962C8B-B14F-4D97-AF65-F5344CB8AC3E}">
        <p14:creationId xmlns:p14="http://schemas.microsoft.com/office/powerpoint/2010/main" val="1063619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AA84-E8C7-C93A-8B03-2F31C3D962B0}"/>
              </a:ext>
            </a:extLst>
          </p:cNvPr>
          <p:cNvSpPr>
            <a:spLocks noGrp="1"/>
          </p:cNvSpPr>
          <p:nvPr>
            <p:ph type="title"/>
          </p:nvPr>
        </p:nvSpPr>
        <p:spPr/>
        <p:txBody>
          <a:bodyPr/>
          <a:lstStyle/>
          <a:p>
            <a:r>
              <a:rPr lang="en-US" dirty="0">
                <a:latin typeface="Lato Bold"/>
                <a:ea typeface="Lato Bold"/>
                <a:cs typeface="Lato Bold"/>
              </a:rPr>
              <a:t>Appendix  </a:t>
            </a:r>
            <a:endParaRPr lang="en-US" dirty="0"/>
          </a:p>
        </p:txBody>
      </p:sp>
      <p:sp>
        <p:nvSpPr>
          <p:cNvPr id="3" name="Content Placeholder 2">
            <a:extLst>
              <a:ext uri="{FF2B5EF4-FFF2-40B4-BE49-F238E27FC236}">
                <a16:creationId xmlns:a16="http://schemas.microsoft.com/office/drawing/2014/main" id="{D0958F10-66C8-8EE3-020C-D9841E4CFDD1}"/>
              </a:ext>
            </a:extLst>
          </p:cNvPr>
          <p:cNvSpPr>
            <a:spLocks noGrp="1"/>
          </p:cNvSpPr>
          <p:nvPr>
            <p:ph type="body" idx="1"/>
          </p:nvPr>
        </p:nvSpPr>
        <p:spPr/>
        <p:txBody>
          <a:bodyPr/>
          <a:lstStyle/>
          <a:p>
            <a:r>
              <a:rPr lang="en-US" dirty="0">
                <a:latin typeface="Lato Bold"/>
                <a:ea typeface="Lato Bold"/>
                <a:cs typeface="Lato Bold"/>
              </a:rPr>
              <a:t>Additional commands and best practices</a:t>
            </a:r>
            <a:endParaRPr lang="en-US" dirty="0"/>
          </a:p>
        </p:txBody>
      </p:sp>
    </p:spTree>
    <p:extLst>
      <p:ext uri="{BB962C8B-B14F-4D97-AF65-F5344CB8AC3E}">
        <p14:creationId xmlns:p14="http://schemas.microsoft.com/office/powerpoint/2010/main" val="3801624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D9F59E9C-7BEA-A916-6AB6-A1BC6BA75BBD}"/>
              </a:ext>
            </a:extLst>
          </p:cNvPr>
          <p:cNvPicPr>
            <a:picLocks noGrp="1" noChangeAspect="1"/>
          </p:cNvPicPr>
          <p:nvPr>
            <p:ph sz="half" idx="2"/>
          </p:nvPr>
        </p:nvPicPr>
        <p:blipFill>
          <a:blip r:embed="rId2"/>
          <a:stretch>
            <a:fillRect/>
          </a:stretch>
        </p:blipFill>
        <p:spPr>
          <a:xfrm>
            <a:off x="6331590" y="1825625"/>
            <a:ext cx="5669587" cy="2116891"/>
          </a:xfrm>
        </p:spPr>
      </p:pic>
      <p:sp>
        <p:nvSpPr>
          <p:cNvPr id="2" name="Title 1">
            <a:extLst>
              <a:ext uri="{FF2B5EF4-FFF2-40B4-BE49-F238E27FC236}">
                <a16:creationId xmlns:a16="http://schemas.microsoft.com/office/drawing/2014/main" id="{5EE60E46-7F57-C470-F36E-8F37DBFC9ABF}"/>
              </a:ext>
            </a:extLst>
          </p:cNvPr>
          <p:cNvSpPr>
            <a:spLocks noGrp="1"/>
          </p:cNvSpPr>
          <p:nvPr>
            <p:ph type="title"/>
          </p:nvPr>
        </p:nvSpPr>
        <p:spPr/>
        <p:txBody>
          <a:bodyPr/>
          <a:lstStyle/>
          <a:p>
            <a:pPr algn="ctr"/>
            <a:r>
              <a:rPr lang="en-US" dirty="0"/>
              <a:t>Loops: </a:t>
            </a:r>
            <a:r>
              <a:rPr lang="en-US" b="1" dirty="0">
                <a:latin typeface="Courier New" panose="02070309020205020404" pitchFamily="49" charset="0"/>
                <a:cs typeface="Courier New" panose="02070309020205020404" pitchFamily="49" charset="0"/>
              </a:rPr>
              <a:t>foreach</a:t>
            </a:r>
            <a:r>
              <a:rPr lang="en-US" dirty="0"/>
              <a:t> and </a:t>
            </a:r>
            <a:r>
              <a:rPr lang="en-US" b="1" dirty="0" err="1">
                <a:latin typeface="Courier New" panose="02070309020205020404" pitchFamily="49" charset="0"/>
                <a:cs typeface="Courier New" panose="02070309020205020404" pitchFamily="49" charset="0"/>
              </a:rPr>
              <a:t>forvalue</a:t>
            </a:r>
            <a:endParaRPr lang="en-US" b="1"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67CCB9E5-00CD-88BE-72CE-6B9121F08D8D}"/>
              </a:ext>
            </a:extLst>
          </p:cNvPr>
          <p:cNvSpPr>
            <a:spLocks noGrp="1"/>
          </p:cNvSpPr>
          <p:nvPr>
            <p:ph sz="half" idx="1"/>
          </p:nvPr>
        </p:nvSpPr>
        <p:spPr/>
        <p:txBody>
          <a:bodyPr>
            <a:normAutofit fontScale="85000" lnSpcReduction="20000"/>
          </a:bodyPr>
          <a:lstStyle/>
          <a:p>
            <a:r>
              <a:rPr lang="en-US" dirty="0"/>
              <a:t>Very often you will want to do the same thing over and over again. This is called “looping”.</a:t>
            </a:r>
          </a:p>
          <a:p>
            <a:r>
              <a:rPr lang="en-US" dirty="0"/>
              <a:t>Many times, you will want to change what is done in a predictable fashion. This is usually called “looping over” something.</a:t>
            </a:r>
          </a:p>
          <a:p>
            <a:r>
              <a:rPr lang="en-US" dirty="0">
                <a:highlight>
                  <a:srgbClr val="C0C0C0"/>
                </a:highlight>
                <a:latin typeface="Courier New" panose="02070309020205020404" pitchFamily="49" charset="0"/>
                <a:cs typeface="Courier New" panose="02070309020205020404" pitchFamily="49" charset="0"/>
              </a:rPr>
              <a:t>foreach</a:t>
            </a:r>
            <a:r>
              <a:rPr lang="en-US" dirty="0"/>
              <a:t> is a more general loop. String, numeric, and variables are allowed as list, and lists do not have to have a pattern.</a:t>
            </a:r>
          </a:p>
          <a:p>
            <a:r>
              <a:rPr lang="en-US" dirty="0" err="1">
                <a:highlight>
                  <a:srgbClr val="C0C0C0"/>
                </a:highlight>
                <a:latin typeface="Courier New" panose="02070309020205020404" pitchFamily="49" charset="0"/>
                <a:cs typeface="Courier New" panose="02070309020205020404" pitchFamily="49" charset="0"/>
              </a:rPr>
              <a:t>forvalues</a:t>
            </a:r>
            <a:r>
              <a:rPr lang="en-US" dirty="0"/>
              <a:t> is a more specific loop. Only numeric is allowed as lists, and lists should have a clear pattern</a:t>
            </a:r>
          </a:p>
          <a:p>
            <a:endParaRPr lang="en-US" dirty="0"/>
          </a:p>
        </p:txBody>
      </p:sp>
      <p:sp>
        <p:nvSpPr>
          <p:cNvPr id="15" name="TextBox 14">
            <a:extLst>
              <a:ext uri="{FF2B5EF4-FFF2-40B4-BE49-F238E27FC236}">
                <a16:creationId xmlns:a16="http://schemas.microsoft.com/office/drawing/2014/main" id="{22EE130B-086E-28B7-9D3B-68FF0699B1A7}"/>
              </a:ext>
            </a:extLst>
          </p:cNvPr>
          <p:cNvSpPr txBox="1"/>
          <p:nvPr/>
        </p:nvSpPr>
        <p:spPr>
          <a:xfrm>
            <a:off x="6560191" y="4228051"/>
            <a:ext cx="4974671"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Setting up loops: use a meaningful `index’ local name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Foreach replace `index’ with the list items, in order</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Variable names</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Elements of a local</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Whatever you want</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Be careful about hierarchy/indentation</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9139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22B3-3789-4F89-6220-9B43C64F4CCE}"/>
              </a:ext>
            </a:extLst>
          </p:cNvPr>
          <p:cNvSpPr>
            <a:spLocks noGrp="1"/>
          </p:cNvSpPr>
          <p:nvPr>
            <p:ph type="title"/>
          </p:nvPr>
        </p:nvSpPr>
        <p:spPr/>
        <p:txBody>
          <a:bodyPr/>
          <a:lstStyle/>
          <a:p>
            <a:r>
              <a:rPr lang="en-US" dirty="0"/>
              <a:t>Task 19: Bulk recode</a:t>
            </a:r>
          </a:p>
        </p:txBody>
      </p:sp>
      <p:sp>
        <p:nvSpPr>
          <p:cNvPr id="3" name="Content Placeholder 2">
            <a:extLst>
              <a:ext uri="{FF2B5EF4-FFF2-40B4-BE49-F238E27FC236}">
                <a16:creationId xmlns:a16="http://schemas.microsoft.com/office/drawing/2014/main" id="{BA0C4044-D6F1-2A30-0295-C1462CBFD6B7}"/>
              </a:ext>
            </a:extLst>
          </p:cNvPr>
          <p:cNvSpPr>
            <a:spLocks noGrp="1"/>
          </p:cNvSpPr>
          <p:nvPr>
            <p:ph idx="1"/>
          </p:nvPr>
        </p:nvSpPr>
        <p:spPr/>
        <p:txBody>
          <a:bodyPr>
            <a:normAutofit fontScale="62500" lnSpcReduction="20000"/>
          </a:bodyPr>
          <a:lstStyle/>
          <a:p>
            <a:pPr marL="0" indent="0">
              <a:buNone/>
            </a:pPr>
            <a:r>
              <a:rPr lang="en-US" dirty="0"/>
              <a:t>Recode all numeric variables that have survey codes with extended missing values:</a:t>
            </a:r>
          </a:p>
          <a:p>
            <a:r>
              <a:rPr lang="en-US" dirty="0"/>
              <a:t>Use </a:t>
            </a:r>
            <a:r>
              <a:rPr lang="en-US" dirty="0">
                <a:latin typeface="Courier New" panose="02070309020205020404" pitchFamily="49" charset="0"/>
                <a:cs typeface="Courier New" panose="02070309020205020404" pitchFamily="49" charset="0"/>
              </a:rPr>
              <a:t>ds, has(type numeric) </a:t>
            </a:r>
            <a:r>
              <a:rPr lang="en-US" dirty="0"/>
              <a:t>to display a list of numeric variables in the data</a:t>
            </a:r>
          </a:p>
          <a:p>
            <a:endParaRPr lang="en-US" dirty="0"/>
          </a:p>
          <a:p>
            <a:r>
              <a:rPr lang="en-US" dirty="0"/>
              <a:t>Save this list in a local called </a:t>
            </a:r>
            <a:r>
              <a:rPr lang="en-US" dirty="0" err="1"/>
              <a:t>numvars</a:t>
            </a:r>
            <a:endParaRPr lang="en-US" dirty="0"/>
          </a:p>
          <a:p>
            <a:pPr marL="457200" lvl="1" indent="0">
              <a:buNone/>
            </a:pPr>
            <a:r>
              <a:rPr lang="en-US" dirty="0">
                <a:latin typeface="Courier New" panose="02070309020205020404" pitchFamily="49" charset="0"/>
                <a:cs typeface="Courier New" panose="02070309020205020404" pitchFamily="49" charset="0"/>
              </a:rPr>
              <a:t>local </a:t>
            </a:r>
            <a:r>
              <a:rPr lang="en-US" dirty="0" err="1">
                <a:latin typeface="Courier New" panose="02070309020205020404" pitchFamily="49" charset="0"/>
                <a:cs typeface="Courier New" panose="02070309020205020404" pitchFamily="49" charset="0"/>
              </a:rPr>
              <a:t>numvars</a:t>
            </a:r>
            <a:r>
              <a:rPr lang="en-US" dirty="0">
                <a:latin typeface="Courier New" panose="02070309020205020404" pitchFamily="49" charset="0"/>
                <a:cs typeface="Courier New" panose="02070309020205020404" pitchFamily="49" charset="0"/>
              </a:rPr>
              <a:t> `r(</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a:t>
            </a:r>
          </a:p>
          <a:p>
            <a:pPr lvl="1"/>
            <a:r>
              <a:rPr lang="en-US" dirty="0"/>
              <a:t>r(</a:t>
            </a:r>
            <a:r>
              <a:rPr lang="en-US" dirty="0" err="1"/>
              <a:t>varlist</a:t>
            </a:r>
            <a:r>
              <a:rPr lang="en-US" dirty="0"/>
              <a:t>) stored the list of numeric variables after the </a:t>
            </a:r>
            <a:r>
              <a:rPr lang="en-US" dirty="0">
                <a:latin typeface="Courier New" panose="02070309020205020404" pitchFamily="49" charset="0"/>
                <a:cs typeface="Courier New" panose="02070309020205020404" pitchFamily="49" charset="0"/>
              </a:rPr>
              <a:t>ds</a:t>
            </a:r>
            <a:r>
              <a:rPr lang="en-US" dirty="0"/>
              <a:t> command</a:t>
            </a:r>
          </a:p>
          <a:p>
            <a:pPr lvl="1"/>
            <a:endParaRPr lang="en-US" dirty="0"/>
          </a:p>
          <a:p>
            <a:r>
              <a:rPr lang="en-US" dirty="0"/>
              <a:t>Using </a:t>
            </a:r>
            <a:r>
              <a:rPr lang="en-US" dirty="0">
                <a:latin typeface="Courier New" panose="02070309020205020404" pitchFamily="49" charset="0"/>
                <a:cs typeface="Courier New" panose="02070309020205020404" pitchFamily="49" charset="0"/>
              </a:rPr>
              <a:t>foreach</a:t>
            </a:r>
            <a:r>
              <a:rPr lang="en-US" dirty="0"/>
              <a:t>, loop over the variables saved in the local to recode the survey codes to extended missing values</a:t>
            </a:r>
          </a:p>
          <a:p>
            <a:pPr marL="457200" lvl="1" indent="0">
              <a:buNone/>
            </a:pPr>
            <a:r>
              <a:rPr lang="en-US" dirty="0">
                <a:latin typeface="Courier New" panose="02070309020205020404" pitchFamily="49" charset="0"/>
                <a:cs typeface="Courier New" panose="02070309020205020404" pitchFamily="49" charset="0"/>
              </a:rPr>
              <a:t>foreach </a:t>
            </a:r>
            <a:r>
              <a:rPr lang="en-US" dirty="0" err="1">
                <a:latin typeface="Courier New" panose="02070309020205020404" pitchFamily="49" charset="0"/>
                <a:cs typeface="Courier New" panose="02070309020205020404" pitchFamily="49" charset="0"/>
              </a:rPr>
              <a:t>nvar</a:t>
            </a:r>
            <a:r>
              <a:rPr lang="en-US" dirty="0">
                <a:latin typeface="Courier New" panose="02070309020205020404" pitchFamily="49" charset="0"/>
                <a:cs typeface="Courier New" panose="02070309020205020404" pitchFamily="49" charset="0"/>
              </a:rPr>
              <a:t> of local </a:t>
            </a:r>
            <a:r>
              <a:rPr lang="en-US" dirty="0" err="1">
                <a:latin typeface="Courier New" panose="02070309020205020404" pitchFamily="49" charset="0"/>
                <a:cs typeface="Courier New" panose="02070309020205020404" pitchFamily="49" charset="0"/>
              </a:rPr>
              <a:t>numvars</a:t>
            </a:r>
            <a:r>
              <a:rPr lang="en-US" dirty="0">
                <a:latin typeface="Courier New" panose="02070309020205020404" pitchFamily="49" charset="0"/>
                <a:cs typeface="Courier New" panose="02070309020205020404" pitchFamily="49" charset="0"/>
              </a:rPr>
              <a:t> {</a:t>
            </a:r>
          </a:p>
          <a:p>
            <a:pPr marL="457200" lvl="1" indent="0">
              <a:buNone/>
            </a:pPr>
            <a:r>
              <a:rPr lang="en-US" dirty="0">
                <a:latin typeface="Courier New" panose="02070309020205020404" pitchFamily="49" charset="0"/>
                <a:cs typeface="Courier New" panose="02070309020205020404" pitchFamily="49" charset="0"/>
              </a:rPr>
              <a:t>	recode  ` </a:t>
            </a:r>
            <a:r>
              <a:rPr lang="en-US" dirty="0" err="1">
                <a:latin typeface="Courier New" panose="02070309020205020404" pitchFamily="49" charset="0"/>
                <a:cs typeface="Courier New" panose="02070309020205020404" pitchFamily="49" charset="0"/>
              </a:rPr>
              <a:t>nvar</a:t>
            </a:r>
            <a:r>
              <a:rPr lang="en-US" dirty="0">
                <a:latin typeface="Courier New" panose="02070309020205020404" pitchFamily="49" charset="0"/>
                <a:cs typeface="Courier New" panose="02070309020205020404" pitchFamily="49" charset="0"/>
              </a:rPr>
              <a:t>’ (# = .r) 	/// refused to answer</a:t>
            </a:r>
          </a:p>
          <a:p>
            <a:pPr marL="457200" lvl="1" indent="0">
              <a:buNone/>
            </a:pPr>
            <a:r>
              <a:rPr lang="en-US" dirty="0">
                <a:latin typeface="Courier New" panose="02070309020205020404" pitchFamily="49" charset="0"/>
                <a:cs typeface="Courier New" panose="02070309020205020404" pitchFamily="49" charset="0"/>
              </a:rPr>
              <a:t>			(# = .d) 	/// don't know</a:t>
            </a:r>
          </a:p>
          <a:p>
            <a:pPr marL="457200" lvl="1" indent="0">
              <a:buNone/>
            </a:pPr>
            <a:r>
              <a:rPr lang="en-US" dirty="0">
                <a:latin typeface="Courier New" panose="02070309020205020404" pitchFamily="49" charset="0"/>
                <a:cs typeface="Courier New" panose="02070309020205020404" pitchFamily="49" charset="0"/>
              </a:rPr>
              <a:t>			(# = .o)	 // other</a:t>
            </a:r>
          </a:p>
          <a:p>
            <a:pPr marL="457200" lvl="1" indent="0">
              <a:buNone/>
            </a:pP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summarize </a:t>
            </a:r>
            <a:r>
              <a:rPr lang="en-US" dirty="0"/>
              <a:t>these variables again</a:t>
            </a:r>
          </a:p>
          <a:p>
            <a:pPr marL="0" indent="0">
              <a:buNone/>
            </a:pPr>
            <a:r>
              <a:rPr lang="en-US" dirty="0">
                <a:latin typeface="Courier New" panose="02070309020205020404" pitchFamily="49" charset="0"/>
                <a:cs typeface="Courier New" panose="02070309020205020404" pitchFamily="49" charset="0"/>
              </a:rPr>
              <a:t>	</a:t>
            </a:r>
          </a:p>
          <a:p>
            <a:endParaRPr lang="en-US" dirty="0"/>
          </a:p>
        </p:txBody>
      </p:sp>
    </p:spTree>
    <p:extLst>
      <p:ext uri="{BB962C8B-B14F-4D97-AF65-F5344CB8AC3E}">
        <p14:creationId xmlns:p14="http://schemas.microsoft.com/office/powerpoint/2010/main" val="1394167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pic>
        <p:nvPicPr>
          <p:cNvPr id="6" name="Picture 6">
            <a:extLst>
              <a:ext uri="{FF2B5EF4-FFF2-40B4-BE49-F238E27FC236}">
                <a16:creationId xmlns:a16="http://schemas.microsoft.com/office/drawing/2014/main" id="{2ED0B948-A51C-5FF0-8B66-498862960910}"/>
              </a:ext>
            </a:extLst>
          </p:cNvPr>
          <p:cNvPicPr>
            <a:picLocks noGrp="1" noChangeAspect="1"/>
          </p:cNvPicPr>
          <p:nvPr>
            <p:ph idx="1"/>
          </p:nvPr>
        </p:nvPicPr>
        <p:blipFill>
          <a:blip r:embed="rId2"/>
          <a:stretch>
            <a:fillRect/>
          </a:stretch>
        </p:blipFill>
        <p:spPr>
          <a:xfrm>
            <a:off x="512548" y="1944675"/>
            <a:ext cx="5303439" cy="1668315"/>
          </a:xfrm>
        </p:spPr>
      </p:pic>
      <p:pic>
        <p:nvPicPr>
          <p:cNvPr id="8" name="Picture 8">
            <a:extLst>
              <a:ext uri="{FF2B5EF4-FFF2-40B4-BE49-F238E27FC236}">
                <a16:creationId xmlns:a16="http://schemas.microsoft.com/office/drawing/2014/main" id="{4CA2D185-DCE2-855D-F830-DA7E16419388}"/>
              </a:ext>
            </a:extLst>
          </p:cNvPr>
          <p:cNvPicPr>
            <a:picLocks noChangeAspect="1"/>
          </p:cNvPicPr>
          <p:nvPr/>
        </p:nvPicPr>
        <p:blipFill>
          <a:blip r:embed="rId3"/>
          <a:stretch>
            <a:fillRect/>
          </a:stretch>
        </p:blipFill>
        <p:spPr>
          <a:xfrm>
            <a:off x="514905" y="4278144"/>
            <a:ext cx="5314264" cy="1704127"/>
          </a:xfrm>
          <a:prstGeom prst="rect">
            <a:avLst/>
          </a:prstGeom>
        </p:spPr>
      </p:pic>
      <p:sp>
        <p:nvSpPr>
          <p:cNvPr id="10" name="Plus Sign 9">
            <a:extLst>
              <a:ext uri="{FF2B5EF4-FFF2-40B4-BE49-F238E27FC236}">
                <a16:creationId xmlns:a16="http://schemas.microsoft.com/office/drawing/2014/main" id="{A086EDCD-4062-2652-F06D-F4FCD5822606}"/>
              </a:ext>
            </a:extLst>
          </p:cNvPr>
          <p:cNvSpPr/>
          <p:nvPr/>
        </p:nvSpPr>
        <p:spPr>
          <a:xfrm>
            <a:off x="2905468" y="3760662"/>
            <a:ext cx="482416" cy="4385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316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pic>
        <p:nvPicPr>
          <p:cNvPr id="6" name="Picture 6">
            <a:extLst>
              <a:ext uri="{FF2B5EF4-FFF2-40B4-BE49-F238E27FC236}">
                <a16:creationId xmlns:a16="http://schemas.microsoft.com/office/drawing/2014/main" id="{2ED0B948-A51C-5FF0-8B66-498862960910}"/>
              </a:ext>
            </a:extLst>
          </p:cNvPr>
          <p:cNvPicPr>
            <a:picLocks noGrp="1" noChangeAspect="1"/>
          </p:cNvPicPr>
          <p:nvPr>
            <p:ph idx="1"/>
          </p:nvPr>
        </p:nvPicPr>
        <p:blipFill>
          <a:blip r:embed="rId2"/>
          <a:stretch>
            <a:fillRect/>
          </a:stretch>
        </p:blipFill>
        <p:spPr>
          <a:xfrm>
            <a:off x="512548" y="1944675"/>
            <a:ext cx="5303439" cy="1668315"/>
          </a:xfrm>
        </p:spPr>
      </p:pic>
      <p:pic>
        <p:nvPicPr>
          <p:cNvPr id="8" name="Picture 8">
            <a:extLst>
              <a:ext uri="{FF2B5EF4-FFF2-40B4-BE49-F238E27FC236}">
                <a16:creationId xmlns:a16="http://schemas.microsoft.com/office/drawing/2014/main" id="{4CA2D185-DCE2-855D-F830-DA7E16419388}"/>
              </a:ext>
            </a:extLst>
          </p:cNvPr>
          <p:cNvPicPr>
            <a:picLocks noChangeAspect="1"/>
          </p:cNvPicPr>
          <p:nvPr/>
        </p:nvPicPr>
        <p:blipFill>
          <a:blip r:embed="rId3"/>
          <a:stretch>
            <a:fillRect/>
          </a:stretch>
        </p:blipFill>
        <p:spPr>
          <a:xfrm>
            <a:off x="514905" y="4278144"/>
            <a:ext cx="5314264" cy="1704127"/>
          </a:xfrm>
          <a:prstGeom prst="rect">
            <a:avLst/>
          </a:prstGeom>
        </p:spPr>
      </p:pic>
      <p:pic>
        <p:nvPicPr>
          <p:cNvPr id="9" name="Picture 9" descr="A picture containing text, screenshot, number, font&#10;&#10;Description automatically generated">
            <a:extLst>
              <a:ext uri="{FF2B5EF4-FFF2-40B4-BE49-F238E27FC236}">
                <a16:creationId xmlns:a16="http://schemas.microsoft.com/office/drawing/2014/main" id="{078CD34D-B18D-F906-405B-831A5024D551}"/>
              </a:ext>
            </a:extLst>
          </p:cNvPr>
          <p:cNvPicPr>
            <a:picLocks noChangeAspect="1"/>
          </p:cNvPicPr>
          <p:nvPr/>
        </p:nvPicPr>
        <p:blipFill>
          <a:blip r:embed="rId4"/>
          <a:stretch>
            <a:fillRect/>
          </a:stretch>
        </p:blipFill>
        <p:spPr>
          <a:xfrm>
            <a:off x="6730817" y="2121507"/>
            <a:ext cx="5253962" cy="3163186"/>
          </a:xfrm>
          <a:prstGeom prst="rect">
            <a:avLst/>
          </a:prstGeom>
        </p:spPr>
      </p:pic>
      <p:sp>
        <p:nvSpPr>
          <p:cNvPr id="10" name="Plus Sign 9">
            <a:extLst>
              <a:ext uri="{FF2B5EF4-FFF2-40B4-BE49-F238E27FC236}">
                <a16:creationId xmlns:a16="http://schemas.microsoft.com/office/drawing/2014/main" id="{A086EDCD-4062-2652-F06D-F4FCD5822606}"/>
              </a:ext>
            </a:extLst>
          </p:cNvPr>
          <p:cNvSpPr/>
          <p:nvPr/>
        </p:nvSpPr>
        <p:spPr>
          <a:xfrm>
            <a:off x="2905468" y="3760662"/>
            <a:ext cx="482416" cy="4385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E6BCBAD-0E68-B1FE-EC3C-1966E111C8F9}"/>
              </a:ext>
            </a:extLst>
          </p:cNvPr>
          <p:cNvSpPr/>
          <p:nvPr/>
        </p:nvSpPr>
        <p:spPr>
          <a:xfrm>
            <a:off x="5953467" y="3771626"/>
            <a:ext cx="548201" cy="274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37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sp>
        <p:nvSpPr>
          <p:cNvPr id="3" name="Content Placeholder 2">
            <a:extLst>
              <a:ext uri="{FF2B5EF4-FFF2-40B4-BE49-F238E27FC236}">
                <a16:creationId xmlns:a16="http://schemas.microsoft.com/office/drawing/2014/main" id="{455ECAFE-69FE-09F6-07B9-B50030C77A10}"/>
              </a:ext>
            </a:extLst>
          </p:cNvPr>
          <p:cNvSpPr>
            <a:spLocks noGrp="1"/>
          </p:cNvSpPr>
          <p:nvPr>
            <p:ph idx="1"/>
          </p:nvPr>
        </p:nvSpPr>
        <p:spPr/>
        <p:txBody>
          <a:bodyPr>
            <a:normAutofit fontScale="77500" lnSpcReduction="20000"/>
          </a:bodyPr>
          <a:lstStyle/>
          <a:p>
            <a:r>
              <a:rPr lang="en-US" dirty="0"/>
              <a:t>Stata can only have one data set in memory at once, so we need to call data sets saved as </a:t>
            </a:r>
            <a:r>
              <a:rPr lang="en-US" dirty="0">
                <a:highlight>
                  <a:srgbClr val="C0C0C0"/>
                </a:highlight>
                <a:latin typeface="Courier New" panose="02070309020205020404" pitchFamily="49" charset="0"/>
                <a:cs typeface="Courier New" panose="02070309020205020404" pitchFamily="49" charset="0"/>
              </a:rPr>
              <a:t>.</a:t>
            </a:r>
            <a:r>
              <a:rPr lang="en-US" dirty="0" err="1">
                <a:highlight>
                  <a:srgbClr val="C0C0C0"/>
                </a:highlight>
                <a:latin typeface="Courier New" panose="02070309020205020404" pitchFamily="49" charset="0"/>
                <a:cs typeface="Courier New" panose="02070309020205020404" pitchFamily="49" charset="0"/>
              </a:rPr>
              <a:t>dta</a:t>
            </a:r>
            <a:r>
              <a:rPr lang="en-US" dirty="0">
                <a:highlight>
                  <a:srgbClr val="C0C0C0"/>
                </a:highlight>
              </a:rPr>
              <a:t> </a:t>
            </a:r>
            <a:r>
              <a:rPr lang="en-US" dirty="0"/>
              <a:t>(or as temporary files, but that is a more advanced topic)</a:t>
            </a:r>
          </a:p>
          <a:p>
            <a:r>
              <a:rPr lang="en-US" dirty="0">
                <a:highlight>
                  <a:srgbClr val="C0C0C0"/>
                </a:highlight>
                <a:latin typeface="Courier New" panose="02070309020205020404" pitchFamily="49" charset="0"/>
                <a:cs typeface="Courier New" panose="02070309020205020404" pitchFamily="49" charset="0"/>
              </a:rPr>
              <a:t>append</a:t>
            </a:r>
            <a:r>
              <a:rPr lang="en-US" dirty="0"/>
              <a:t> will add the observations in the using data set (the one referred to by its file name) to the master data set (the one that is currently loaded in the memory)</a:t>
            </a:r>
          </a:p>
          <a:p>
            <a:r>
              <a:rPr lang="en-US" dirty="0"/>
              <a:t>When a variable is present in only one of the datasets, its values will be </a:t>
            </a:r>
            <a:r>
              <a:rPr lang="en-US" i="1" dirty="0"/>
              <a:t>missing</a:t>
            </a:r>
            <a:r>
              <a:rPr lang="en-US" dirty="0"/>
              <a:t> for all observations that came from the data set that did not include it</a:t>
            </a:r>
          </a:p>
          <a:p>
            <a:r>
              <a:rPr lang="en-US" dirty="0"/>
              <a:t>If columns with the same name have different types of variables in the two data sets (for example, one is a string and one is numeric), this will cause the append to fail</a:t>
            </a:r>
          </a:p>
          <a:p>
            <a:r>
              <a:rPr lang="en-US" dirty="0"/>
              <a:t>You can use the option </a:t>
            </a:r>
            <a:r>
              <a:rPr lang="en-US" dirty="0">
                <a:highlight>
                  <a:srgbClr val="C0C0C0"/>
                </a:highlight>
                <a:latin typeface="Courier New" panose="02070309020205020404" pitchFamily="49" charset="0"/>
                <a:cs typeface="Courier New" panose="02070309020205020404" pitchFamily="49" charset="0"/>
              </a:rPr>
              <a:t>gen(</a:t>
            </a:r>
            <a:r>
              <a:rPr lang="en-US" dirty="0" err="1">
                <a:highlight>
                  <a:srgbClr val="C0C0C0"/>
                </a:highlight>
                <a:latin typeface="Courier New" panose="02070309020205020404" pitchFamily="49" charset="0"/>
                <a:cs typeface="Courier New" panose="02070309020205020404" pitchFamily="49" charset="0"/>
              </a:rPr>
              <a:t>newvar</a:t>
            </a:r>
            <a:r>
              <a:rPr lang="en-US" dirty="0">
                <a:highlight>
                  <a:srgbClr val="C0C0C0"/>
                </a:highlight>
                <a:latin typeface="Courier New" panose="02070309020205020404" pitchFamily="49" charset="0"/>
                <a:cs typeface="Courier New" panose="02070309020205020404" pitchFamily="49" charset="0"/>
              </a:rPr>
              <a:t>) </a:t>
            </a:r>
            <a:r>
              <a:rPr lang="en-US" dirty="0"/>
              <a:t>to include a new variable indicating from which data set each observation came</a:t>
            </a:r>
          </a:p>
          <a:p>
            <a:r>
              <a:rPr lang="en-US" dirty="0"/>
              <a:t>Note that it only makes sense to append data sets that have the </a:t>
            </a:r>
            <a:r>
              <a:rPr lang="en-US" b="1" dirty="0"/>
              <a:t>same unit of observation, but different instances of that unit of observation</a:t>
            </a:r>
          </a:p>
        </p:txBody>
      </p:sp>
    </p:spTree>
    <p:extLst>
      <p:ext uri="{BB962C8B-B14F-4D97-AF65-F5344CB8AC3E}">
        <p14:creationId xmlns:p14="http://schemas.microsoft.com/office/powerpoint/2010/main" val="2687808776"/>
      </p:ext>
    </p:extLst>
  </p:cSld>
  <p:clrMapOvr>
    <a:masterClrMapping/>
  </p:clrMapOvr>
</p:sld>
</file>

<file path=ppt/theme/theme1.xml><?xml version="1.0" encoding="utf-8"?>
<a:theme xmlns:a="http://schemas.openxmlformats.org/drawingml/2006/main" name="2_Office Theme">
  <a:themeElements>
    <a:clrScheme name="Custom 22">
      <a:dk1>
        <a:sysClr val="windowText" lastClr="000000"/>
      </a:dk1>
      <a:lt1>
        <a:sysClr val="window" lastClr="FFFFFF"/>
      </a:lt1>
      <a:dk2>
        <a:srgbClr val="44546A"/>
      </a:dk2>
      <a:lt2>
        <a:srgbClr val="E7E6E6"/>
      </a:lt2>
      <a:accent1>
        <a:srgbClr val="880D95"/>
      </a:accent1>
      <a:accent2>
        <a:srgbClr val="880D95"/>
      </a:accent2>
      <a:accent3>
        <a:srgbClr val="B788C6"/>
      </a:accent3>
      <a:accent4>
        <a:srgbClr val="B788C6"/>
      </a:accent4>
      <a:accent5>
        <a:srgbClr val="B788C6"/>
      </a:accent5>
      <a:accent6>
        <a:srgbClr val="FFFFFF"/>
      </a:accent6>
      <a:hlink>
        <a:srgbClr val="6600CC"/>
      </a:hlink>
      <a:folHlink>
        <a:srgbClr val="6600CC"/>
      </a:folHlink>
    </a:clrScheme>
    <a:fontScheme name="Custom 1">
      <a:majorFont>
        <a:latin typeface="Lato Semi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870D87"/>
      </a:dk1>
      <a:lt1>
        <a:srgbClr val="FFFFFF"/>
      </a:lt1>
      <a:dk2>
        <a:srgbClr val="A236A1"/>
      </a:dk2>
      <a:lt2>
        <a:srgbClr val="E7E6E6"/>
      </a:lt2>
      <a:accent1>
        <a:srgbClr val="B67AB3"/>
      </a:accent1>
      <a:accent2>
        <a:srgbClr val="EEDCEA"/>
      </a:accent2>
      <a:accent3>
        <a:srgbClr val="A5A5A5"/>
      </a:accent3>
      <a:accent4>
        <a:srgbClr val="D1A0CC"/>
      </a:accent4>
      <a:accent5>
        <a:srgbClr val="AB4BA9"/>
      </a:accent5>
      <a:accent6>
        <a:srgbClr val="F6EDF5"/>
      </a:accent6>
      <a:hlink>
        <a:srgbClr val="AA4AA8"/>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ME 0 Dark Blue.potx" id="{12277EC7-6412-4290-8B35-488EA1A12D24}" vid="{FA1AA799-3B66-4864-8F85-C70FE3A7D975}"/>
    </a:ext>
  </a:extLst>
</a:theme>
</file>

<file path=docProps/app.xml><?xml version="1.0" encoding="utf-8"?>
<Properties xmlns="http://schemas.openxmlformats.org/officeDocument/2006/extended-properties" xmlns:vt="http://schemas.openxmlformats.org/officeDocument/2006/docPropsVTypes">
  <TotalTime>8680</TotalTime>
  <Words>4956</Words>
  <Application>Microsoft Office PowerPoint</Application>
  <PresentationFormat>Widescreen</PresentationFormat>
  <Paragraphs>538</Paragraphs>
  <Slides>102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102</vt:i4>
      </vt:variant>
    </vt:vector>
  </HeadingPairs>
  <TitlesOfParts>
    <vt:vector size="114" baseType="lpstr">
      <vt:lpstr>Arial</vt:lpstr>
      <vt:lpstr>Calibri</vt:lpstr>
      <vt:lpstr>Corbel</vt:lpstr>
      <vt:lpstr>Courier New</vt:lpstr>
      <vt:lpstr>Lato</vt:lpstr>
      <vt:lpstr>Lato 2 Bold</vt:lpstr>
      <vt:lpstr>Lato Bold</vt:lpstr>
      <vt:lpstr>Lucida Console</vt:lpstr>
      <vt:lpstr>Source Sans Pro</vt:lpstr>
      <vt:lpstr>Wingdings</vt:lpstr>
      <vt:lpstr>2_Office Theme</vt:lpstr>
      <vt:lpstr>1_Office Theme</vt:lpstr>
      <vt:lpstr>PowerPoint Presentation</vt:lpstr>
      <vt:lpstr>PowerPoint Presentation</vt:lpstr>
      <vt:lpstr>Outline</vt:lpstr>
      <vt:lpstr>Overview: Stata Labs</vt:lpstr>
      <vt:lpstr>Today’s lab</vt:lpstr>
      <vt:lpstr>What is Data Cleaning?</vt:lpstr>
      <vt:lpstr>What is Data Cleaning?</vt:lpstr>
      <vt:lpstr>Setting the stage</vt:lpstr>
      <vt:lpstr>Unit of observation &amp; Unique IDs</vt:lpstr>
      <vt:lpstr>Where should we start?</vt:lpstr>
      <vt:lpstr>Unique ID</vt:lpstr>
      <vt:lpstr>Task 1: Identify Unique ID</vt:lpstr>
      <vt:lpstr>Task 1: Identify Unique ID</vt:lpstr>
      <vt:lpstr>Task 1: Identify Unique ID</vt:lpstr>
      <vt:lpstr>Solving duplicates with ieduplciates</vt:lpstr>
      <vt:lpstr>ieduplicates</vt:lpstr>
      <vt:lpstr>Task 2: Identify &amp; duplicates</vt:lpstr>
      <vt:lpstr>Identify &amp; fix duplicates</vt:lpstr>
      <vt:lpstr>Cleaning string variables</vt:lpstr>
      <vt:lpstr>Common issues with text fields</vt:lpstr>
      <vt:lpstr>Cleaning string variables</vt:lpstr>
      <vt:lpstr>Cleaning string variables in Stata</vt:lpstr>
      <vt:lpstr>Cleaning string variables in Stata</vt:lpstr>
      <vt:lpstr>Task 3: Clean string variables</vt:lpstr>
      <vt:lpstr>Cleaning string variable</vt:lpstr>
      <vt:lpstr>Encode variables</vt:lpstr>
      <vt:lpstr>Task 4: Identify categorical string variables</vt:lpstr>
      <vt:lpstr>Encode variables in Stata</vt:lpstr>
      <vt:lpstr>Task 5: Encode variables</vt:lpstr>
      <vt:lpstr>Missing values – Survey codes</vt:lpstr>
      <vt:lpstr>Recoding variables in Stata</vt:lpstr>
      <vt:lpstr>Task 6: Recode variables</vt:lpstr>
      <vt:lpstr>Task 7: Converting text to number</vt:lpstr>
      <vt:lpstr>Data Construction</vt:lpstr>
      <vt:lpstr>What is Data Construction?</vt:lpstr>
      <vt:lpstr>Constructing new variables</vt:lpstr>
      <vt:lpstr>Create new numeric variables</vt:lpstr>
      <vt:lpstr>Task 8: Construct numeric variables</vt:lpstr>
      <vt:lpstr>Create new variables: egen</vt:lpstr>
      <vt:lpstr>Task 9: Construct new variables</vt:lpstr>
      <vt:lpstr>Outliers in datasets</vt:lpstr>
      <vt:lpstr>Outliers</vt:lpstr>
      <vt:lpstr>Task 10: Identify Outliers</vt:lpstr>
      <vt:lpstr>Dealing with outliers</vt:lpstr>
      <vt:lpstr>Winsorization</vt:lpstr>
      <vt:lpstr>Task 11: Winsorize</vt:lpstr>
      <vt:lpstr>Winsorization</vt:lpstr>
      <vt:lpstr>Combining datasets</vt:lpstr>
      <vt:lpstr>Combining datasets</vt:lpstr>
      <vt:lpstr>Combining datasets</vt:lpstr>
      <vt:lpstr>Combining datasets</vt:lpstr>
      <vt:lpstr>Combining datasets: merge</vt:lpstr>
      <vt:lpstr>Combining datasets: merge</vt:lpstr>
      <vt:lpstr>Combining datasets: merge</vt:lpstr>
      <vt:lpstr>Combining datasets: merge</vt:lpstr>
      <vt:lpstr>Task 12: Merge datasets</vt:lpstr>
      <vt:lpstr>Labels in Stata</vt:lpstr>
      <vt:lpstr>Labels in Stata</vt:lpstr>
      <vt:lpstr>Task 13A: Label variables and values</vt:lpstr>
      <vt:lpstr>Task 13B: Value labels</vt:lpstr>
      <vt:lpstr>Ordering and Saving your work</vt:lpstr>
      <vt:lpstr>Ordering variables</vt:lpstr>
      <vt:lpstr>Task 14: Saving your work</vt:lpstr>
      <vt:lpstr>Aggregating observations</vt:lpstr>
      <vt:lpstr>Aggregating observations</vt:lpstr>
      <vt:lpstr>Task 15: Aggregate observations</vt:lpstr>
      <vt:lpstr>Annotating data using iecodebook</vt:lpstr>
      <vt:lpstr>Annotating data using iecodebook</vt:lpstr>
      <vt:lpstr>Task 16: Use iecodebook</vt:lpstr>
      <vt:lpstr>Use iecodebook</vt:lpstr>
      <vt:lpstr>Recap</vt:lpstr>
      <vt:lpstr>PowerPoint Presentation</vt:lpstr>
      <vt:lpstr>Further Reading</vt:lpstr>
      <vt:lpstr>Appendix</vt:lpstr>
      <vt:lpstr>Stata package: iefieldkit</vt:lpstr>
      <vt:lpstr>iecorrect</vt:lpstr>
      <vt:lpstr>How does it work?</vt:lpstr>
      <vt:lpstr>Task 17: Use iecorrect</vt:lpstr>
      <vt:lpstr>Appendix  </vt:lpstr>
      <vt:lpstr>Tidying Dataset</vt:lpstr>
      <vt:lpstr>A data is tidy when</vt:lpstr>
      <vt:lpstr>Is this data tidy?</vt:lpstr>
      <vt:lpstr>Tidy Data</vt:lpstr>
      <vt:lpstr>Reshaping data</vt:lpstr>
      <vt:lpstr>Reshaping data</vt:lpstr>
      <vt:lpstr>Is this data tidy?</vt:lpstr>
      <vt:lpstr>Is this data tidy?</vt:lpstr>
      <vt:lpstr>Tidying data</vt:lpstr>
      <vt:lpstr>Tidy version</vt:lpstr>
      <vt:lpstr>Tidy version</vt:lpstr>
      <vt:lpstr>Setting the stage</vt:lpstr>
      <vt:lpstr>Task 18A: Verify tidiness of data</vt:lpstr>
      <vt:lpstr>Task 18B: Create Tidy data</vt:lpstr>
      <vt:lpstr>Appendix  </vt:lpstr>
      <vt:lpstr>Loops: foreach and forvalue</vt:lpstr>
      <vt:lpstr>Task 19: Bulk recode</vt:lpstr>
      <vt:lpstr>Combining datasets: append</vt:lpstr>
      <vt:lpstr>Combining datasets: append</vt:lpstr>
      <vt:lpstr>Combining datasets: append</vt:lpstr>
      <vt:lpstr>Saving your work: Naming conventions</vt:lpstr>
      <vt:lpstr>Aggregating datasets: Best practices</vt:lpstr>
      <vt:lpstr>Output: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INTENSIVO DA AVALIAÇÃO DE IMPACTO</dc:title>
  <dc:creator>Ankriti Singh</dc:creator>
  <cp:lastModifiedBy>Ankriti Singh</cp:lastModifiedBy>
  <cp:revision>29</cp:revision>
  <dcterms:created xsi:type="dcterms:W3CDTF">2023-06-06T16:24:00Z</dcterms:created>
  <dcterms:modified xsi:type="dcterms:W3CDTF">2024-05-06T19:16:59Z</dcterms:modified>
</cp:coreProperties>
</file>